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12192000"/>
  <p:embeddedFontLst>
    <p:embeddedFont>
      <p:font typeface="MiSans" panose="020B0604020202020204" charset="-122"/>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3" d="100"/>
          <a:sy n="63" d="100"/>
        </p:scale>
        <p:origin x="78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316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eg"/><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jpg"/><Relationship Id="rId10" Type="http://schemas.openxmlformats.org/officeDocument/2006/relationships/image" Target="../media/image10.jpg"/><Relationship Id="rId4" Type="http://schemas.openxmlformats.org/officeDocument/2006/relationships/image" Target="../media/image4.png"/><Relationship Id="rId9" Type="http://schemas.openxmlformats.org/officeDocument/2006/relationships/image" Target="../media/image9.jp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6.jpg"/></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8:58-d2nf60h8bjvh7rlj0000.jpeg"/>
          <p:cNvPicPr>
            <a:picLocks noChangeAspect="1"/>
          </p:cNvPicPr>
          <p:nvPr/>
        </p:nvPicPr>
        <p:blipFill>
          <a:blip r:embed="rId3"/>
          <a:srcRect/>
          <a:stretch/>
        </p:blipFill>
        <p:spPr>
          <a:xfrm>
            <a:off x="0" y="0"/>
            <a:ext cx="12192000" cy="6858000"/>
          </a:xfrm>
          <a:prstGeom prst="rect">
            <a:avLst/>
          </a:prstGeom>
        </p:spPr>
      </p:pic>
      <p:sp>
        <p:nvSpPr>
          <p:cNvPr id="3" name="Text 0"/>
          <p:cNvSpPr/>
          <p:nvPr/>
        </p:nvSpPr>
        <p:spPr>
          <a:xfrm>
            <a:off x="228600" y="956310"/>
            <a:ext cx="4858385" cy="4134485"/>
          </a:xfrm>
          <a:prstGeom prst="rect">
            <a:avLst/>
          </a:prstGeom>
          <a:noFill/>
          <a:ln/>
        </p:spPr>
        <p:txBody>
          <a:bodyPr wrap="square" lIns="91440" tIns="45720" rIns="91440" bIns="45720" rtlCol="0" anchor="b"/>
          <a:lstStyle/>
          <a:p>
            <a:pPr>
              <a:lnSpc>
                <a:spcPct val="100000"/>
              </a:lnSpc>
            </a:pPr>
            <a:r>
              <a:rPr lang="en-US" sz="4400" b="1" dirty="0">
                <a:solidFill>
                  <a:srgbClr val="FFFFFF"/>
                </a:solidFill>
                <a:latin typeface="MiSans" pitchFamily="34" charset="0"/>
                <a:ea typeface="MiSans" pitchFamily="34" charset="-122"/>
                <a:cs typeface="MiSans" pitchFamily="34" charset="-120"/>
              </a:rPr>
              <a:t>AI-Proof Your Career: Thrive Tomorrow</a:t>
            </a:r>
            <a:endParaRPr lang="en-US" sz="1600" dirty="0"/>
          </a:p>
        </p:txBody>
      </p:sp>
      <p:sp>
        <p:nvSpPr>
          <p:cNvPr id="4" name="Text 1"/>
          <p:cNvSpPr/>
          <p:nvPr/>
        </p:nvSpPr>
        <p:spPr>
          <a:xfrm>
            <a:off x="228600" y="5737107"/>
            <a:ext cx="2148840" cy="369332"/>
          </a:xfrm>
          <a:prstGeom prst="rect">
            <a:avLst/>
          </a:prstGeom>
          <a:noFill/>
          <a:ln/>
        </p:spPr>
        <p:txBody>
          <a:bodyPr wrap="square" lIns="91440" tIns="45720" rIns="91440" bIns="45720" rtlCol="0" anchor="t">
            <a:spAutoFit/>
          </a:bodyPr>
          <a:lstStyle/>
          <a:p>
            <a:pPr>
              <a:lnSpc>
                <a:spcPct val="100000"/>
              </a:lnSpc>
            </a:pPr>
            <a:r>
              <a:rPr lang="en-US" sz="1800" b="1" dirty="0">
                <a:solidFill>
                  <a:srgbClr val="FFFFFF"/>
                </a:solidFill>
                <a:latin typeface="MiSans" pitchFamily="34" charset="0"/>
                <a:ea typeface="MiSans" pitchFamily="34" charset="-122"/>
                <a:cs typeface="MiSans" pitchFamily="34" charset="-120"/>
              </a:rPr>
              <a:t>Sean Wong</a:t>
            </a:r>
            <a:endParaRPr lang="en-US" sz="1600" dirty="0"/>
          </a:p>
        </p:txBody>
      </p:sp>
      <p:sp>
        <p:nvSpPr>
          <p:cNvPr id="5" name="Text 2"/>
          <p:cNvSpPr/>
          <p:nvPr/>
        </p:nvSpPr>
        <p:spPr>
          <a:xfrm>
            <a:off x="228600" y="6199944"/>
            <a:ext cx="2636520"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FFFFFF"/>
                </a:solidFill>
                <a:latin typeface="MiSans" pitchFamily="34" charset="0"/>
                <a:ea typeface="MiSans" pitchFamily="34" charset="-122"/>
                <a:cs typeface="MiSans" pitchFamily="34" charset="-120"/>
              </a:rPr>
              <a:t>2025/05/01</a:t>
            </a:r>
            <a:endParaRPr lang="en-US" sz="1600" dirty="0"/>
          </a:p>
        </p:txBody>
      </p:sp>
      <p:pic>
        <p:nvPicPr>
          <p:cNvPr id="6" name="Image 1" descr="https://kimi-img.moonshot.cn/pub/slides/slides_tmpl/image/25-08-27-19:59:01-d2nf6198bjvh7rlj00a0.png"/>
          <p:cNvPicPr>
            <a:picLocks noChangeAspect="1"/>
          </p:cNvPicPr>
          <p:nvPr/>
        </p:nvPicPr>
        <p:blipFill>
          <a:blip r:embed="rId4"/>
          <a:stretch>
            <a:fillRect/>
          </a:stretch>
        </p:blipFill>
        <p:spPr>
          <a:xfrm>
            <a:off x="5087129" y="-382270"/>
            <a:ext cx="7333471" cy="5615842"/>
          </a:xfrm>
          <a:prstGeom prst="rect">
            <a:avLst/>
          </a:prstGeom>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08-d2nf6318bjvh7rlj00i0.png"/>
          <p:cNvPicPr>
            <a:picLocks noChangeAspect="1"/>
          </p:cNvPicPr>
          <p:nvPr/>
        </p:nvPicPr>
        <p:blipFill>
          <a:blip r:embed="rId3"/>
          <a:srcRect l="83" r="83"/>
          <a:stretch/>
        </p:blipFill>
        <p:spPr>
          <a:xfrm>
            <a:off x="0" y="-4129"/>
            <a:ext cx="12206748" cy="6866255"/>
          </a:xfrm>
          <a:prstGeom prst="rect">
            <a:avLst/>
          </a:prstGeom>
        </p:spPr>
      </p:pic>
      <p:sp>
        <p:nvSpPr>
          <p:cNvPr id="3" name="Shape 0"/>
          <p:cNvSpPr/>
          <p:nvPr/>
        </p:nvSpPr>
        <p:spPr>
          <a:xfrm>
            <a:off x="7280165" y="1411023"/>
            <a:ext cx="121921" cy="121921"/>
          </a:xfrm>
          <a:prstGeom prst="rect">
            <a:avLst/>
          </a:prstGeom>
          <a:solidFill>
            <a:srgbClr val="000000"/>
          </a:solidFill>
          <a:ln/>
        </p:spPr>
      </p:sp>
      <p:sp>
        <p:nvSpPr>
          <p:cNvPr id="4" name="Text 1"/>
          <p:cNvSpPr/>
          <p:nvPr/>
        </p:nvSpPr>
        <p:spPr>
          <a:xfrm>
            <a:off x="7280165" y="1411023"/>
            <a:ext cx="121921" cy="121921"/>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7280165" y="4228221"/>
            <a:ext cx="121921" cy="121921"/>
          </a:xfrm>
          <a:prstGeom prst="rect">
            <a:avLst/>
          </a:prstGeom>
          <a:solidFill>
            <a:srgbClr val="000000"/>
          </a:solidFill>
          <a:ln/>
        </p:spPr>
      </p:sp>
      <p:sp>
        <p:nvSpPr>
          <p:cNvPr id="6" name="Text 3"/>
          <p:cNvSpPr/>
          <p:nvPr/>
        </p:nvSpPr>
        <p:spPr>
          <a:xfrm>
            <a:off x="7280165" y="4228221"/>
            <a:ext cx="121921" cy="121921"/>
          </a:xfrm>
          <a:prstGeom prst="rect">
            <a:avLst/>
          </a:prstGeom>
          <a:noFill/>
          <a:ln/>
        </p:spPr>
        <p:txBody>
          <a:bodyPr wrap="square" lIns="45720" tIns="91440" rIns="91440" bIns="45720" rtlCol="0" anchor="ctr"/>
          <a:lstStyle/>
          <a:p>
            <a:pPr>
              <a:lnSpc>
                <a:spcPct val="100000"/>
              </a:lnSpc>
            </a:pPr>
            <a:endParaRPr lang="en-US" sz="1600" dirty="0"/>
          </a:p>
        </p:txBody>
      </p:sp>
      <p:sp>
        <p:nvSpPr>
          <p:cNvPr id="7" name="Text 4"/>
          <p:cNvSpPr/>
          <p:nvPr/>
        </p:nvSpPr>
        <p:spPr>
          <a:xfrm>
            <a:off x="3776870" y="70340"/>
            <a:ext cx="8295861" cy="552450"/>
          </a:xfrm>
          <a:prstGeom prst="rect">
            <a:avLst/>
          </a:prstGeom>
          <a:noFill/>
          <a:ln/>
        </p:spPr>
        <p:txBody>
          <a:bodyPr wrap="square" lIns="91440" tIns="45720" rIns="91440" bIns="45720" rtlCol="0" anchor="t">
            <a:spAutoFit/>
          </a:bodyPr>
          <a:lstStyle/>
          <a:p>
            <a:pPr algn="r">
              <a:lnSpc>
                <a:spcPct val="100000"/>
              </a:lnSpc>
            </a:pPr>
            <a:r>
              <a:rPr lang="en-US" sz="3600" b="1" dirty="0">
                <a:solidFill>
                  <a:srgbClr val="FFFFFF"/>
                </a:solidFill>
                <a:latin typeface="MiSans" pitchFamily="34" charset="0"/>
                <a:ea typeface="MiSans" pitchFamily="34" charset="-122"/>
                <a:cs typeface="MiSans" pitchFamily="34" charset="-120"/>
              </a:rPr>
              <a:t>Healthcare: Clinical Co-Pilot Rise</a:t>
            </a:r>
            <a:endParaRPr lang="en-US" sz="1600" dirty="0"/>
          </a:p>
        </p:txBody>
      </p:sp>
      <p:sp>
        <p:nvSpPr>
          <p:cNvPr id="8" name="Text 5"/>
          <p:cNvSpPr/>
          <p:nvPr/>
        </p:nvSpPr>
        <p:spPr>
          <a:xfrm>
            <a:off x="7405600" y="1249322"/>
            <a:ext cx="3991382" cy="368300"/>
          </a:xfrm>
          <a:prstGeom prst="rect">
            <a:avLst/>
          </a:prstGeom>
          <a:noFill/>
          <a:ln/>
        </p:spPr>
        <p:txBody>
          <a:bodyPr wrap="square" lIns="91440" tIns="45720" rIns="91440" bIns="45720" rtlCol="0" anchor="ctr">
            <a:spAutoFit/>
          </a:bodyPr>
          <a:lstStyle/>
          <a:p>
            <a:pPr>
              <a:lnSpc>
                <a:spcPct val="100000"/>
              </a:lnSpc>
            </a:pPr>
            <a:r>
              <a:rPr lang="en-US" sz="2400" b="1" dirty="0">
                <a:solidFill>
                  <a:srgbClr val="000000"/>
                </a:solidFill>
                <a:latin typeface="MiSans" pitchFamily="34" charset="0"/>
                <a:ea typeface="MiSans" pitchFamily="34" charset="-122"/>
                <a:cs typeface="MiSans" pitchFamily="34" charset="-120"/>
              </a:rPr>
              <a:t>AI in Healthcare</a:t>
            </a:r>
            <a:endParaRPr lang="en-US" sz="1600" dirty="0"/>
          </a:p>
        </p:txBody>
      </p:sp>
      <p:sp>
        <p:nvSpPr>
          <p:cNvPr id="9" name="Text 6"/>
          <p:cNvSpPr/>
          <p:nvPr/>
        </p:nvSpPr>
        <p:spPr>
          <a:xfrm>
            <a:off x="6787749" y="1755849"/>
            <a:ext cx="5032775" cy="127992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AI assists in reading medical scans, suggesting diagnoses, and generating clinical notes. Tools like Nuance DAX and Google MedLM enhance diagnostic accuracy and documentation efficiency.</a:t>
            </a:r>
            <a:endParaRPr lang="en-US" sz="1600" dirty="0"/>
          </a:p>
        </p:txBody>
      </p:sp>
      <p:sp>
        <p:nvSpPr>
          <p:cNvPr id="10" name="Text 7"/>
          <p:cNvSpPr/>
          <p:nvPr/>
        </p:nvSpPr>
        <p:spPr>
          <a:xfrm>
            <a:off x="7399250" y="4059197"/>
            <a:ext cx="3991382" cy="368300"/>
          </a:xfrm>
          <a:prstGeom prst="rect">
            <a:avLst/>
          </a:prstGeom>
          <a:noFill/>
          <a:ln/>
        </p:spPr>
        <p:txBody>
          <a:bodyPr wrap="square" lIns="91440" tIns="45720" rIns="91440" bIns="45720" rtlCol="0" anchor="ctr">
            <a:spAutoFit/>
          </a:bodyPr>
          <a:lstStyle/>
          <a:p>
            <a:pPr>
              <a:lnSpc>
                <a:spcPct val="100000"/>
              </a:lnSpc>
            </a:pPr>
            <a:r>
              <a:rPr lang="en-US" sz="2400" b="1" dirty="0">
                <a:solidFill>
                  <a:srgbClr val="000000"/>
                </a:solidFill>
                <a:latin typeface="MiSans" pitchFamily="34" charset="0"/>
                <a:ea typeface="MiSans" pitchFamily="34" charset="-122"/>
                <a:cs typeface="MiSans" pitchFamily="34" charset="-120"/>
              </a:rPr>
              <a:t>Human-Centric Care</a:t>
            </a:r>
            <a:endParaRPr lang="en-US" sz="1600" dirty="0"/>
          </a:p>
        </p:txBody>
      </p:sp>
      <p:sp>
        <p:nvSpPr>
          <p:cNvPr id="11" name="Text 8"/>
          <p:cNvSpPr/>
          <p:nvPr/>
        </p:nvSpPr>
        <p:spPr>
          <a:xfrm>
            <a:off x="6787749" y="4564886"/>
            <a:ext cx="4951094" cy="127992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Physicians retain final diagnostic authority, deliver empathetic care, and handle ethical considerations, ensuring that AI enhances rather than replaces human judgment.</a:t>
            </a:r>
            <a:endParaRPr lang="en-US" sz="1600"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13-d2nf6498bjvh7rlj00m0.png"/>
          <p:cNvPicPr>
            <a:picLocks noChangeAspect="1"/>
          </p:cNvPicPr>
          <p:nvPr/>
        </p:nvPicPr>
        <p:blipFill>
          <a:blip r:embed="rId3"/>
          <a:srcRect l="83" r="83"/>
          <a:stretch/>
        </p:blipFill>
        <p:spPr>
          <a:xfrm>
            <a:off x="0" y="-4128"/>
            <a:ext cx="12206748" cy="6866255"/>
          </a:xfrm>
          <a:prstGeom prst="rect">
            <a:avLst/>
          </a:prstGeom>
        </p:spPr>
      </p:pic>
      <p:sp>
        <p:nvSpPr>
          <p:cNvPr id="3" name="Shape 0"/>
          <p:cNvSpPr/>
          <p:nvPr/>
        </p:nvSpPr>
        <p:spPr>
          <a:xfrm>
            <a:off x="1294088" y="1396594"/>
            <a:ext cx="164492" cy="164492"/>
          </a:xfrm>
          <a:prstGeom prst="rect">
            <a:avLst/>
          </a:prstGeom>
          <a:solidFill>
            <a:srgbClr val="000000"/>
          </a:solidFill>
          <a:ln/>
        </p:spPr>
      </p:sp>
      <p:sp>
        <p:nvSpPr>
          <p:cNvPr id="4" name="Text 1"/>
          <p:cNvSpPr/>
          <p:nvPr/>
        </p:nvSpPr>
        <p:spPr>
          <a:xfrm>
            <a:off x="1294088" y="1396594"/>
            <a:ext cx="164492" cy="164492"/>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4171846" y="1396594"/>
            <a:ext cx="164492" cy="164492"/>
          </a:xfrm>
          <a:prstGeom prst="rect">
            <a:avLst/>
          </a:prstGeom>
          <a:solidFill>
            <a:srgbClr val="000000"/>
          </a:solidFill>
          <a:ln/>
        </p:spPr>
      </p:sp>
      <p:sp>
        <p:nvSpPr>
          <p:cNvPr id="6" name="Text 3"/>
          <p:cNvSpPr/>
          <p:nvPr/>
        </p:nvSpPr>
        <p:spPr>
          <a:xfrm>
            <a:off x="4171846" y="1396594"/>
            <a:ext cx="164492" cy="164492"/>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7106005" y="1396594"/>
            <a:ext cx="164492" cy="164492"/>
          </a:xfrm>
          <a:prstGeom prst="rect">
            <a:avLst/>
          </a:prstGeom>
          <a:solidFill>
            <a:srgbClr val="000000"/>
          </a:solidFill>
          <a:ln/>
        </p:spPr>
      </p:sp>
      <p:sp>
        <p:nvSpPr>
          <p:cNvPr id="8" name="Text 5"/>
          <p:cNvSpPr/>
          <p:nvPr/>
        </p:nvSpPr>
        <p:spPr>
          <a:xfrm>
            <a:off x="7106005" y="1396594"/>
            <a:ext cx="164492" cy="164492"/>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10065615" y="1396594"/>
            <a:ext cx="164492" cy="164492"/>
          </a:xfrm>
          <a:prstGeom prst="rect">
            <a:avLst/>
          </a:prstGeom>
          <a:solidFill>
            <a:srgbClr val="000000"/>
          </a:solidFill>
          <a:ln/>
        </p:spPr>
      </p:sp>
      <p:sp>
        <p:nvSpPr>
          <p:cNvPr id="10" name="Text 7"/>
          <p:cNvSpPr/>
          <p:nvPr/>
        </p:nvSpPr>
        <p:spPr>
          <a:xfrm>
            <a:off x="10065615" y="1396594"/>
            <a:ext cx="164492" cy="164492"/>
          </a:xfrm>
          <a:prstGeom prst="rect">
            <a:avLst/>
          </a:prstGeom>
          <a:noFill/>
          <a:ln/>
        </p:spPr>
        <p:txBody>
          <a:bodyPr wrap="square" lIns="45720" tIns="91440" rIns="91440" bIns="45720" rtlCol="0" anchor="ctr"/>
          <a:lstStyle/>
          <a:p>
            <a:pPr>
              <a:lnSpc>
                <a:spcPct val="100000"/>
              </a:lnSpc>
            </a:pPr>
            <a:endParaRPr lang="en-US" sz="1600" dirty="0"/>
          </a:p>
        </p:txBody>
      </p:sp>
      <p:sp>
        <p:nvSpPr>
          <p:cNvPr id="11" name="Text 8"/>
          <p:cNvSpPr/>
          <p:nvPr/>
        </p:nvSpPr>
        <p:spPr>
          <a:xfrm>
            <a:off x="3776980" y="118745"/>
            <a:ext cx="7892415" cy="1162050"/>
          </a:xfrm>
          <a:prstGeom prst="rect">
            <a:avLst/>
          </a:prstGeom>
          <a:noFill/>
          <a:ln/>
        </p:spPr>
        <p:txBody>
          <a:bodyPr wrap="square" lIns="91440" tIns="45720" rIns="91440" bIns="45720" rtlCol="0" anchor="t">
            <a:spAutoFit/>
          </a:bodyPr>
          <a:lstStyle/>
          <a:p>
            <a:pPr algn="r">
              <a:lnSpc>
                <a:spcPct val="100000"/>
              </a:lnSpc>
            </a:pPr>
            <a:r>
              <a:rPr lang="en-US" sz="3600" b="1" dirty="0">
                <a:solidFill>
                  <a:srgbClr val="FFFFFF"/>
                </a:solidFill>
                <a:latin typeface="MiSans" pitchFamily="34" charset="0"/>
                <a:ea typeface="MiSans" pitchFamily="34" charset="-122"/>
                <a:cs typeface="MiSans" pitchFamily="34" charset="-120"/>
              </a:rPr>
              <a:t>Finance &amp; Legal: Analytical Turbocharge</a:t>
            </a:r>
            <a:endParaRPr lang="en-US" sz="1600" dirty="0"/>
          </a:p>
        </p:txBody>
      </p:sp>
      <p:sp>
        <p:nvSpPr>
          <p:cNvPr id="12" name="Text 9"/>
          <p:cNvSpPr/>
          <p:nvPr/>
        </p:nvSpPr>
        <p:spPr>
          <a:xfrm>
            <a:off x="478155" y="1758315"/>
            <a:ext cx="2491740" cy="368300"/>
          </a:xfrm>
          <a:prstGeom prst="rect">
            <a:avLst/>
          </a:prstGeom>
          <a:noFill/>
          <a:ln/>
        </p:spPr>
        <p:txBody>
          <a:bodyPr wrap="square" lIns="91440" tIns="45720" rIns="91440" bIns="45720" rtlCol="0" anchor="ctr">
            <a:spAutoFit/>
          </a:bodyPr>
          <a:lstStyle/>
          <a:p>
            <a:pPr algn="ctr">
              <a:lnSpc>
                <a:spcPct val="100000"/>
              </a:lnSpc>
            </a:pPr>
            <a:r>
              <a:rPr lang="en-US" sz="2400" b="1" dirty="0">
                <a:solidFill>
                  <a:srgbClr val="000000"/>
                </a:solidFill>
                <a:latin typeface="MiSans" pitchFamily="34" charset="0"/>
                <a:ea typeface="MiSans" pitchFamily="34" charset="-122"/>
                <a:cs typeface="MiSans" pitchFamily="34" charset="-120"/>
              </a:rPr>
              <a:t>AI in Finance</a:t>
            </a:r>
            <a:endParaRPr lang="en-US" sz="1600" dirty="0"/>
          </a:p>
        </p:txBody>
      </p:sp>
      <p:sp>
        <p:nvSpPr>
          <p:cNvPr id="13" name="Text 10"/>
          <p:cNvSpPr/>
          <p:nvPr/>
        </p:nvSpPr>
        <p:spPr>
          <a:xfrm>
            <a:off x="443230" y="2506345"/>
            <a:ext cx="2641600" cy="2239963"/>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AI models generate financial forecasts, risk assessments, and compliance reports, enabling faster decision-making. Tools like BloombergGPT and Ironclad AI streamline analytical tasks.</a:t>
            </a:r>
            <a:endParaRPr lang="en-US" sz="1600" dirty="0"/>
          </a:p>
        </p:txBody>
      </p:sp>
      <p:sp>
        <p:nvSpPr>
          <p:cNvPr id="14" name="Text 11"/>
          <p:cNvSpPr/>
          <p:nvPr/>
        </p:nvSpPr>
        <p:spPr>
          <a:xfrm>
            <a:off x="3441700" y="1758315"/>
            <a:ext cx="2491740" cy="774700"/>
          </a:xfrm>
          <a:prstGeom prst="rect">
            <a:avLst/>
          </a:prstGeom>
          <a:noFill/>
          <a:ln/>
        </p:spPr>
        <p:txBody>
          <a:bodyPr wrap="square" lIns="91440" tIns="45720" rIns="91440" bIns="45720" rtlCol="0" anchor="ctr">
            <a:spAutoFit/>
          </a:bodyPr>
          <a:lstStyle/>
          <a:p>
            <a:pPr algn="ctr">
              <a:lnSpc>
                <a:spcPct val="100000"/>
              </a:lnSpc>
            </a:pPr>
            <a:r>
              <a:rPr lang="en-US" sz="2400" b="1" dirty="0">
                <a:solidFill>
                  <a:srgbClr val="000000"/>
                </a:solidFill>
                <a:latin typeface="MiSans" pitchFamily="34" charset="0"/>
                <a:ea typeface="MiSans" pitchFamily="34" charset="-122"/>
                <a:cs typeface="MiSans" pitchFamily="34" charset="-120"/>
              </a:rPr>
              <a:t>Legal AI Applications</a:t>
            </a:r>
            <a:endParaRPr lang="en-US" sz="1600" dirty="0"/>
          </a:p>
        </p:txBody>
      </p:sp>
      <p:sp>
        <p:nvSpPr>
          <p:cNvPr id="15" name="Text 12"/>
          <p:cNvSpPr/>
          <p:nvPr/>
        </p:nvSpPr>
        <p:spPr>
          <a:xfrm>
            <a:off x="3406775" y="2506345"/>
            <a:ext cx="2641600" cy="160000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AI reviews contracts, identifies compliance issues, and drafts legal documents, reducing manual effort and improving accuracy.</a:t>
            </a:r>
            <a:endParaRPr lang="en-US" sz="1600" dirty="0"/>
          </a:p>
        </p:txBody>
      </p:sp>
      <p:sp>
        <p:nvSpPr>
          <p:cNvPr id="16" name="Text 13"/>
          <p:cNvSpPr/>
          <p:nvPr/>
        </p:nvSpPr>
        <p:spPr>
          <a:xfrm>
            <a:off x="6451600" y="1758315"/>
            <a:ext cx="2491740" cy="774700"/>
          </a:xfrm>
          <a:prstGeom prst="rect">
            <a:avLst/>
          </a:prstGeom>
          <a:noFill/>
          <a:ln/>
        </p:spPr>
        <p:txBody>
          <a:bodyPr wrap="square" lIns="91440" tIns="45720" rIns="91440" bIns="45720" rtlCol="0" anchor="ctr">
            <a:spAutoFit/>
          </a:bodyPr>
          <a:lstStyle/>
          <a:p>
            <a:pPr algn="ctr">
              <a:lnSpc>
                <a:spcPct val="100000"/>
              </a:lnSpc>
            </a:pPr>
            <a:r>
              <a:rPr lang="en-US" sz="2400" b="1" dirty="0">
                <a:solidFill>
                  <a:srgbClr val="000000"/>
                </a:solidFill>
                <a:latin typeface="MiSans" pitchFamily="34" charset="0"/>
                <a:ea typeface="MiSans" pitchFamily="34" charset="-122"/>
                <a:cs typeface="MiSans" pitchFamily="34" charset="-120"/>
              </a:rPr>
              <a:t>Human Strategic Role</a:t>
            </a:r>
            <a:endParaRPr lang="en-US" sz="1600" dirty="0"/>
          </a:p>
        </p:txBody>
      </p:sp>
      <p:sp>
        <p:nvSpPr>
          <p:cNvPr id="17" name="Text 14"/>
          <p:cNvSpPr/>
          <p:nvPr/>
        </p:nvSpPr>
        <p:spPr>
          <a:xfrm>
            <a:off x="6416675" y="2506345"/>
            <a:ext cx="2641600" cy="192008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Professionals interpret AI-generated insights, make strategic decisions, and manage client relationships, ensuring ethical and effective use of technology.</a:t>
            </a:r>
            <a:endParaRPr lang="en-US" sz="1600" dirty="0"/>
          </a:p>
        </p:txBody>
      </p:sp>
      <p:sp>
        <p:nvSpPr>
          <p:cNvPr id="18" name="Text 15"/>
          <p:cNvSpPr/>
          <p:nvPr/>
        </p:nvSpPr>
        <p:spPr>
          <a:xfrm>
            <a:off x="9420225" y="1758315"/>
            <a:ext cx="2491740" cy="774700"/>
          </a:xfrm>
          <a:prstGeom prst="rect">
            <a:avLst/>
          </a:prstGeom>
          <a:noFill/>
          <a:ln/>
        </p:spPr>
        <p:txBody>
          <a:bodyPr wrap="square" lIns="91440" tIns="45720" rIns="91440" bIns="45720" rtlCol="0" anchor="ctr">
            <a:spAutoFit/>
          </a:bodyPr>
          <a:lstStyle/>
          <a:p>
            <a:pPr algn="ctr">
              <a:lnSpc>
                <a:spcPct val="100000"/>
              </a:lnSpc>
            </a:pPr>
            <a:r>
              <a:rPr lang="en-US" sz="2400" b="1" dirty="0">
                <a:solidFill>
                  <a:srgbClr val="000000"/>
                </a:solidFill>
                <a:latin typeface="MiSans" pitchFamily="34" charset="0"/>
                <a:ea typeface="MiSans" pitchFamily="34" charset="-122"/>
                <a:cs typeface="MiSans" pitchFamily="34" charset="-120"/>
              </a:rPr>
              <a:t>Ethical Considerations</a:t>
            </a:r>
            <a:endParaRPr lang="en-US" sz="1600" dirty="0"/>
          </a:p>
        </p:txBody>
      </p:sp>
      <p:sp>
        <p:nvSpPr>
          <p:cNvPr id="19" name="Text 16"/>
          <p:cNvSpPr/>
          <p:nvPr/>
        </p:nvSpPr>
        <p:spPr>
          <a:xfrm>
            <a:off x="9385300" y="2506345"/>
            <a:ext cx="2641600" cy="160000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Ethical oversight is crucial in AI-driven finance and legal services to ensure fairness, transparency, and compliance with regulatory standards.</a:t>
            </a:r>
            <a:endParaRPr lang="en-US" sz="1600"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08-d2nf6318bjvh7rlj00gg.png"/>
          <p:cNvPicPr>
            <a:picLocks noChangeAspect="1"/>
          </p:cNvPicPr>
          <p:nvPr/>
        </p:nvPicPr>
        <p:blipFill>
          <a:blip r:embed="rId3"/>
          <a:srcRect l="83" r="83"/>
          <a:stretch/>
        </p:blipFill>
        <p:spPr>
          <a:xfrm>
            <a:off x="0" y="-4128"/>
            <a:ext cx="12206748" cy="6866255"/>
          </a:xfrm>
          <a:prstGeom prst="rect">
            <a:avLst/>
          </a:prstGeom>
        </p:spPr>
      </p:pic>
      <p:sp>
        <p:nvSpPr>
          <p:cNvPr id="3" name="Text 0"/>
          <p:cNvSpPr/>
          <p:nvPr/>
        </p:nvSpPr>
        <p:spPr>
          <a:xfrm>
            <a:off x="0" y="208408"/>
            <a:ext cx="6722278" cy="1291034"/>
          </a:xfrm>
          <a:prstGeom prst="rect">
            <a:avLst/>
          </a:prstGeom>
          <a:noFill/>
          <a:ln/>
        </p:spPr>
        <p:txBody>
          <a:bodyPr wrap="square" lIns="91440" tIns="45720" rIns="91440" bIns="45720" rtlCol="0" anchor="t">
            <a:spAutoFit/>
          </a:bodyPr>
          <a:lstStyle/>
          <a:p>
            <a:pPr algn="ctr">
              <a:lnSpc>
                <a:spcPct val="100000"/>
              </a:lnSpc>
            </a:pPr>
            <a:r>
              <a:rPr lang="en-US" sz="4000" b="1" dirty="0">
                <a:solidFill>
                  <a:srgbClr val="FFFFFF"/>
                </a:solidFill>
                <a:latin typeface="MiSans" pitchFamily="34" charset="0"/>
                <a:ea typeface="MiSans" pitchFamily="34" charset="-122"/>
                <a:cs typeface="MiSans" pitchFamily="34" charset="-120"/>
              </a:rPr>
              <a:t>Education: Personalized Learning Boost</a:t>
            </a:r>
            <a:endParaRPr lang="en-US" sz="1600" dirty="0"/>
          </a:p>
        </p:txBody>
      </p:sp>
      <p:sp>
        <p:nvSpPr>
          <p:cNvPr id="4" name="Text 1"/>
          <p:cNvSpPr/>
          <p:nvPr/>
        </p:nvSpPr>
        <p:spPr>
          <a:xfrm>
            <a:off x="1023182" y="1803679"/>
            <a:ext cx="2991244" cy="548481"/>
          </a:xfrm>
          <a:prstGeom prst="rect">
            <a:avLst/>
          </a:prstGeom>
          <a:noFill/>
          <a:ln/>
        </p:spPr>
        <p:txBody>
          <a:bodyPr wrap="square" lIns="91440" tIns="45720" rIns="91440" bIns="45720" rtlCol="0" anchor="ctr">
            <a:spAutoFit/>
          </a:bodyPr>
          <a:lstStyle/>
          <a:p>
            <a:pPr algn="ctr">
              <a:lnSpc>
                <a:spcPct val="150000"/>
              </a:lnSpc>
            </a:pPr>
            <a:r>
              <a:rPr lang="en-US" sz="2400" dirty="0">
                <a:solidFill>
                  <a:srgbClr val="000000"/>
                </a:solidFill>
                <a:latin typeface="MiSans" pitchFamily="34" charset="0"/>
                <a:ea typeface="MiSans" pitchFamily="34" charset="-122"/>
                <a:cs typeface="MiSans" pitchFamily="34" charset="-120"/>
              </a:rPr>
              <a:t>AI in Education</a:t>
            </a:r>
            <a:endParaRPr lang="en-US" sz="1600" dirty="0"/>
          </a:p>
        </p:txBody>
      </p:sp>
      <p:sp>
        <p:nvSpPr>
          <p:cNvPr id="5" name="Text 2"/>
          <p:cNvSpPr/>
          <p:nvPr/>
        </p:nvSpPr>
        <p:spPr>
          <a:xfrm>
            <a:off x="323698" y="3032220"/>
            <a:ext cx="3555990" cy="160000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AI designs personalized lesson plans, provides adaptive learning experiences, and automates grading. Tools like Khanmigo and Duolingo Max enhance educational efficiency.</a:t>
            </a:r>
            <a:endParaRPr lang="en-US" sz="1600" dirty="0"/>
          </a:p>
        </p:txBody>
      </p:sp>
      <p:sp>
        <p:nvSpPr>
          <p:cNvPr id="6" name="Text 3"/>
          <p:cNvSpPr/>
          <p:nvPr/>
        </p:nvSpPr>
        <p:spPr>
          <a:xfrm>
            <a:off x="5037608" y="1803678"/>
            <a:ext cx="2991244" cy="548481"/>
          </a:xfrm>
          <a:prstGeom prst="rect">
            <a:avLst/>
          </a:prstGeom>
          <a:noFill/>
          <a:ln/>
        </p:spPr>
        <p:txBody>
          <a:bodyPr wrap="square" lIns="91440" tIns="45720" rIns="91440" bIns="45720" rtlCol="0" anchor="ctr">
            <a:spAutoFit/>
          </a:bodyPr>
          <a:lstStyle/>
          <a:p>
            <a:pPr algn="ctr">
              <a:lnSpc>
                <a:spcPct val="150000"/>
              </a:lnSpc>
            </a:pPr>
            <a:r>
              <a:rPr lang="en-US" sz="2400" dirty="0">
                <a:solidFill>
                  <a:srgbClr val="000000"/>
                </a:solidFill>
                <a:latin typeface="MiSans" pitchFamily="34" charset="0"/>
                <a:ea typeface="MiSans" pitchFamily="34" charset="-122"/>
                <a:cs typeface="MiSans" pitchFamily="34" charset="-120"/>
              </a:rPr>
              <a:t>Human Mentorship</a:t>
            </a:r>
            <a:endParaRPr lang="en-US" sz="1600" dirty="0"/>
          </a:p>
        </p:txBody>
      </p:sp>
      <p:sp>
        <p:nvSpPr>
          <p:cNvPr id="7" name="Text 4"/>
          <p:cNvSpPr/>
          <p:nvPr/>
        </p:nvSpPr>
        <p:spPr>
          <a:xfrm>
            <a:off x="4312513" y="3032220"/>
            <a:ext cx="3555990" cy="127992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Educators focus on mentorship, emotional support, and ensuring academic integrity, creating a balanced learning environment.</a:t>
            </a:r>
            <a:endParaRPr lang="en-US" sz="1600" dirty="0"/>
          </a:p>
        </p:txBody>
      </p:sp>
      <p:sp>
        <p:nvSpPr>
          <p:cNvPr id="8" name="Text 5"/>
          <p:cNvSpPr/>
          <p:nvPr/>
        </p:nvSpPr>
        <p:spPr>
          <a:xfrm>
            <a:off x="9052034" y="1803678"/>
            <a:ext cx="2991244" cy="548481"/>
          </a:xfrm>
          <a:prstGeom prst="rect">
            <a:avLst/>
          </a:prstGeom>
          <a:noFill/>
          <a:ln/>
        </p:spPr>
        <p:txBody>
          <a:bodyPr wrap="square" lIns="91440" tIns="45720" rIns="91440" bIns="45720" rtlCol="0" anchor="ctr">
            <a:spAutoFit/>
          </a:bodyPr>
          <a:lstStyle/>
          <a:p>
            <a:pPr algn="ctr">
              <a:lnSpc>
                <a:spcPct val="150000"/>
              </a:lnSpc>
            </a:pPr>
            <a:r>
              <a:rPr lang="en-US" sz="2400" dirty="0">
                <a:solidFill>
                  <a:srgbClr val="000000"/>
                </a:solidFill>
                <a:latin typeface="MiSans" pitchFamily="34" charset="0"/>
                <a:ea typeface="MiSans" pitchFamily="34" charset="-122"/>
                <a:cs typeface="MiSans" pitchFamily="34" charset="-120"/>
              </a:rPr>
              <a:t>Pedagogical Design</a:t>
            </a:r>
            <a:endParaRPr lang="en-US" sz="1600" dirty="0"/>
          </a:p>
        </p:txBody>
      </p:sp>
      <p:sp>
        <p:nvSpPr>
          <p:cNvPr id="9" name="Text 6"/>
          <p:cNvSpPr/>
          <p:nvPr/>
        </p:nvSpPr>
        <p:spPr>
          <a:xfrm>
            <a:off x="8329223" y="3032220"/>
            <a:ext cx="3555990" cy="160000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Teachers design curricula, foster classroom culture, and integrate AI tools effectively, ensuring that technology supports rather than replaces human interaction.</a:t>
            </a:r>
            <a:endParaRPr lang="en-US" sz="1600" dirty="0"/>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00-d2nf6118bjvh7rlj0060.jpeg"/>
          <p:cNvPicPr>
            <a:picLocks noChangeAspect="1"/>
          </p:cNvPicPr>
          <p:nvPr/>
        </p:nvPicPr>
        <p:blipFill>
          <a:blip r:embed="rId3"/>
          <a:srcRect/>
          <a:stretch/>
        </p:blipFill>
        <p:spPr>
          <a:xfrm>
            <a:off x="0" y="0"/>
            <a:ext cx="12201772" cy="6863497"/>
          </a:xfrm>
          <a:prstGeom prst="rect">
            <a:avLst/>
          </a:prstGeom>
        </p:spPr>
      </p:pic>
      <p:sp>
        <p:nvSpPr>
          <p:cNvPr id="3" name="Text 0"/>
          <p:cNvSpPr/>
          <p:nvPr/>
        </p:nvSpPr>
        <p:spPr>
          <a:xfrm>
            <a:off x="5680324" y="3429000"/>
            <a:ext cx="6003310" cy="552450"/>
          </a:xfrm>
          <a:prstGeom prst="rect">
            <a:avLst/>
          </a:prstGeom>
          <a:noFill/>
          <a:ln/>
        </p:spPr>
        <p:txBody>
          <a:bodyPr wrap="square" lIns="91440" tIns="45720" rIns="91440" bIns="45720" rtlCol="0" anchor="t">
            <a:spAutoFit/>
          </a:bodyPr>
          <a:lstStyle/>
          <a:p>
            <a:pPr>
              <a:lnSpc>
                <a:spcPct val="100000"/>
              </a:lnSpc>
            </a:pPr>
            <a:r>
              <a:rPr lang="en-US" sz="3600" b="1" dirty="0">
                <a:solidFill>
                  <a:srgbClr val="000000"/>
                </a:solidFill>
                <a:latin typeface="MiSans" pitchFamily="34" charset="0"/>
                <a:ea typeface="MiSans" pitchFamily="34" charset="-122"/>
                <a:cs typeface="MiSans" pitchFamily="34" charset="-120"/>
              </a:rPr>
              <a:t>Winners &amp; Losers</a:t>
            </a:r>
            <a:endParaRPr lang="en-US" sz="1600" dirty="0"/>
          </a:p>
        </p:txBody>
      </p:sp>
      <p:sp>
        <p:nvSpPr>
          <p:cNvPr id="4" name="Text 1"/>
          <p:cNvSpPr/>
          <p:nvPr/>
        </p:nvSpPr>
        <p:spPr>
          <a:xfrm>
            <a:off x="5680324" y="2117249"/>
            <a:ext cx="6762322" cy="1104900"/>
          </a:xfrm>
          <a:prstGeom prst="rect">
            <a:avLst/>
          </a:prstGeom>
          <a:noFill/>
          <a:ln/>
        </p:spPr>
        <p:txBody>
          <a:bodyPr wrap="square" lIns="91440" tIns="45720" rIns="91440" bIns="45720" rtlCol="0" anchor="t">
            <a:spAutoFit/>
          </a:bodyPr>
          <a:lstStyle/>
          <a:p>
            <a:pPr>
              <a:lnSpc>
                <a:spcPct val="100000"/>
              </a:lnSpc>
            </a:pPr>
            <a:r>
              <a:rPr lang="en-US" sz="7200" b="1" dirty="0">
                <a:solidFill>
                  <a:srgbClr val="000000"/>
                </a:solidFill>
                <a:latin typeface="MiSans" pitchFamily="34" charset="0"/>
                <a:ea typeface="MiSans" pitchFamily="34" charset="-122"/>
                <a:cs typeface="MiSans" pitchFamily="34" charset="-120"/>
              </a:rPr>
              <a:t>CHAPTER.03</a:t>
            </a:r>
            <a:endParaRPr lang="en-US" sz="1600" dirty="0"/>
          </a:p>
        </p:txBody>
      </p:sp>
      <p:sp>
        <p:nvSpPr>
          <p:cNvPr id="5" name="Shape 2"/>
          <p:cNvSpPr/>
          <p:nvPr/>
        </p:nvSpPr>
        <p:spPr>
          <a:xfrm>
            <a:off x="11396133" y="0"/>
            <a:ext cx="575002" cy="762000"/>
          </a:xfrm>
          <a:prstGeom prst="rect">
            <a:avLst/>
          </a:prstGeom>
          <a:solidFill>
            <a:srgbClr val="A20F11"/>
          </a:solidFill>
          <a:ln/>
        </p:spPr>
      </p:sp>
      <p:sp>
        <p:nvSpPr>
          <p:cNvPr id="6" name="Text 3"/>
          <p:cNvSpPr/>
          <p:nvPr/>
        </p:nvSpPr>
        <p:spPr>
          <a:xfrm>
            <a:off x="11396133" y="0"/>
            <a:ext cx="575002" cy="762000"/>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00-d2nf6118bjvh7rlj008g.jpeg"/>
          <p:cNvPicPr>
            <a:picLocks noChangeAspect="1"/>
          </p:cNvPicPr>
          <p:nvPr/>
        </p:nvPicPr>
        <p:blipFill>
          <a:blip r:embed="rId3"/>
          <a:srcRect l="83" r="83"/>
          <a:stretch/>
        </p:blipFill>
        <p:spPr>
          <a:xfrm>
            <a:off x="0" y="-8310"/>
            <a:ext cx="12206748" cy="6877781"/>
          </a:xfrm>
          <a:prstGeom prst="rect">
            <a:avLst/>
          </a:prstGeom>
        </p:spPr>
      </p:pic>
      <p:sp>
        <p:nvSpPr>
          <p:cNvPr id="3" name="Shape 0"/>
          <p:cNvSpPr/>
          <p:nvPr/>
        </p:nvSpPr>
        <p:spPr>
          <a:xfrm>
            <a:off x="347980" y="2275840"/>
            <a:ext cx="5084445" cy="657225"/>
          </a:xfrm>
          <a:prstGeom prst="rect">
            <a:avLst/>
          </a:prstGeom>
          <a:solidFill>
            <a:srgbClr val="000000"/>
          </a:solidFill>
          <a:ln/>
        </p:spPr>
      </p:sp>
      <p:sp>
        <p:nvSpPr>
          <p:cNvPr id="4" name="Text 1"/>
          <p:cNvSpPr/>
          <p:nvPr/>
        </p:nvSpPr>
        <p:spPr>
          <a:xfrm>
            <a:off x="347980" y="2275840"/>
            <a:ext cx="5084445" cy="657225"/>
          </a:xfrm>
          <a:prstGeom prst="rect">
            <a:avLst/>
          </a:prstGeom>
          <a:noFill/>
          <a:ln/>
        </p:spPr>
        <p:txBody>
          <a:bodyPr wrap="square" lIns="45720" tIns="91440" rIns="91440" bIns="45720" rtlCol="0" anchor="ctr"/>
          <a:lstStyle/>
          <a:p>
            <a:pPr>
              <a:lnSpc>
                <a:spcPct val="100000"/>
              </a:lnSpc>
            </a:pPr>
            <a:endParaRPr lang="en-US" sz="1600" dirty="0"/>
          </a:p>
        </p:txBody>
      </p:sp>
      <p:sp>
        <p:nvSpPr>
          <p:cNvPr id="5" name="Text 2"/>
          <p:cNvSpPr/>
          <p:nvPr/>
        </p:nvSpPr>
        <p:spPr>
          <a:xfrm>
            <a:off x="181700" y="622794"/>
            <a:ext cx="5418999" cy="1049734"/>
          </a:xfrm>
          <a:prstGeom prst="rect">
            <a:avLst/>
          </a:prstGeom>
          <a:noFill/>
          <a:ln/>
        </p:spPr>
        <p:txBody>
          <a:bodyPr wrap="square" lIns="91440" tIns="45720" rIns="91440" bIns="45720" rtlCol="0" anchor="t">
            <a:spAutoFit/>
          </a:bodyPr>
          <a:lstStyle/>
          <a:p>
            <a:pPr>
              <a:lnSpc>
                <a:spcPct val="100000"/>
              </a:lnSpc>
            </a:pPr>
            <a:r>
              <a:rPr lang="en-US" sz="3200" b="1" dirty="0">
                <a:solidFill>
                  <a:srgbClr val="000000"/>
                </a:solidFill>
                <a:latin typeface="MiSans" pitchFamily="34" charset="0"/>
                <a:ea typeface="MiSans" pitchFamily="34" charset="-122"/>
                <a:cs typeface="MiSans" pitchFamily="34" charset="-120"/>
              </a:rPr>
              <a:t>High-Risk Jobs: Automation Red Zone</a:t>
            </a:r>
            <a:endParaRPr lang="en-US" sz="1600" dirty="0"/>
          </a:p>
        </p:txBody>
      </p:sp>
      <p:sp>
        <p:nvSpPr>
          <p:cNvPr id="6" name="Shape 3"/>
          <p:cNvSpPr/>
          <p:nvPr/>
        </p:nvSpPr>
        <p:spPr>
          <a:xfrm>
            <a:off x="314960" y="354330"/>
            <a:ext cx="1437640" cy="191770"/>
          </a:xfrm>
          <a:prstGeom prst="rect">
            <a:avLst/>
          </a:prstGeom>
          <a:solidFill>
            <a:srgbClr val="9C1613"/>
          </a:solidFill>
          <a:ln/>
        </p:spPr>
      </p:sp>
      <p:sp>
        <p:nvSpPr>
          <p:cNvPr id="7" name="Text 4"/>
          <p:cNvSpPr/>
          <p:nvPr/>
        </p:nvSpPr>
        <p:spPr>
          <a:xfrm>
            <a:off x="314960" y="354330"/>
            <a:ext cx="1437640" cy="191770"/>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5"/>
          <p:cNvSpPr/>
          <p:nvPr/>
        </p:nvSpPr>
        <p:spPr>
          <a:xfrm>
            <a:off x="619126" y="2375187"/>
            <a:ext cx="4441265" cy="429617"/>
          </a:xfrm>
          <a:prstGeom prst="rect">
            <a:avLst/>
          </a:prstGeom>
          <a:noFill/>
          <a:ln/>
        </p:spPr>
        <p:txBody>
          <a:bodyPr wrap="square" lIns="91440" tIns="45720" rIns="91440" bIns="45720" rtlCol="0" anchor="ctr">
            <a:spAutoFit/>
          </a:bodyPr>
          <a:lstStyle/>
          <a:p>
            <a:pPr algn="ctr">
              <a:lnSpc>
                <a:spcPct val="100000"/>
              </a:lnSpc>
            </a:pPr>
            <a:r>
              <a:rPr lang="en-US" sz="2800" b="1" dirty="0">
                <a:solidFill>
                  <a:srgbClr val="FFFFFF"/>
                </a:solidFill>
                <a:latin typeface="MiSans" pitchFamily="34" charset="0"/>
                <a:ea typeface="MiSans" pitchFamily="34" charset="-122"/>
                <a:cs typeface="MiSans" pitchFamily="34" charset="-120"/>
              </a:rPr>
              <a:t>Automation Vulnerability</a:t>
            </a:r>
            <a:endParaRPr lang="en-US" sz="1600" dirty="0"/>
          </a:p>
        </p:txBody>
      </p:sp>
      <p:sp>
        <p:nvSpPr>
          <p:cNvPr id="9" name="Text 6"/>
          <p:cNvSpPr/>
          <p:nvPr/>
        </p:nvSpPr>
        <p:spPr>
          <a:xfrm>
            <a:off x="260986" y="3103798"/>
            <a:ext cx="5085166" cy="1828800"/>
          </a:xfrm>
          <a:prstGeom prst="rect">
            <a:avLst/>
          </a:prstGeom>
          <a:noFill/>
          <a:ln/>
        </p:spPr>
        <p:txBody>
          <a:bodyPr wrap="square" lIns="91440" tIns="45720" rIns="91440" bIns="45720" rtlCol="0" anchor="t">
            <a:spAutoFit/>
          </a:bodyPr>
          <a:lstStyle/>
          <a:p>
            <a:pPr>
              <a:lnSpc>
                <a:spcPct val="150000"/>
              </a:lnSpc>
            </a:pPr>
            <a:r>
              <a:rPr lang="en-US" sz="1600" dirty="0">
                <a:solidFill>
                  <a:srgbClr val="000000"/>
                </a:solidFill>
                <a:latin typeface="MiSans" pitchFamily="34" charset="0"/>
                <a:ea typeface="MiSans" pitchFamily="34" charset="-122"/>
                <a:cs typeface="MiSans" pitchFamily="34" charset="-120"/>
              </a:rPr>
              <a:t>Roles like data entry clerks, telemarketers, and basic content writers are at high risk of automation due to their repetitive and predictable nature. Upskilling into strategic or creative roles is essential for career longevity.</a:t>
            </a:r>
            <a:endParaRPr lang="en-US" sz="1600"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8B1310"/>
          </a:solidFill>
          <a:ln/>
        </p:spPr>
      </p:sp>
      <p:sp>
        <p:nvSpPr>
          <p:cNvPr id="3" name="Text 1"/>
          <p:cNvSpPr/>
          <p:nvPr/>
        </p:nvSpPr>
        <p:spPr>
          <a:xfrm>
            <a:off x="0" y="0"/>
            <a:ext cx="12192000" cy="685800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3796193" y="1709553"/>
            <a:ext cx="4255477" cy="3042888"/>
          </a:xfrm>
          <a:prstGeom prst="rect">
            <a:avLst/>
          </a:prstGeom>
          <a:solidFill>
            <a:srgbClr val="E0DAD0"/>
          </a:solidFill>
          <a:ln/>
        </p:spPr>
      </p:sp>
      <p:sp>
        <p:nvSpPr>
          <p:cNvPr id="5" name="Text 3"/>
          <p:cNvSpPr/>
          <p:nvPr/>
        </p:nvSpPr>
        <p:spPr>
          <a:xfrm>
            <a:off x="3796193" y="1709553"/>
            <a:ext cx="4255477" cy="3042888"/>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0" y="3428998"/>
            <a:ext cx="4255477" cy="3042888"/>
          </a:xfrm>
          <a:prstGeom prst="rect">
            <a:avLst/>
          </a:prstGeom>
          <a:solidFill>
            <a:srgbClr val="E0DAD0"/>
          </a:solidFill>
          <a:ln/>
        </p:spPr>
      </p:sp>
      <p:sp>
        <p:nvSpPr>
          <p:cNvPr id="7" name="Text 5"/>
          <p:cNvSpPr/>
          <p:nvPr/>
        </p:nvSpPr>
        <p:spPr>
          <a:xfrm>
            <a:off x="0" y="3428998"/>
            <a:ext cx="4255477" cy="3042888"/>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6"/>
          <p:cNvSpPr/>
          <p:nvPr/>
        </p:nvSpPr>
        <p:spPr>
          <a:xfrm>
            <a:off x="-2957" y="279397"/>
            <a:ext cx="7787811" cy="1291034"/>
          </a:xfrm>
          <a:prstGeom prst="rect">
            <a:avLst/>
          </a:prstGeom>
          <a:noFill/>
          <a:ln/>
        </p:spPr>
        <p:txBody>
          <a:bodyPr wrap="square" lIns="91440" tIns="45720" rIns="91440" bIns="45720" rtlCol="0" anchor="t">
            <a:spAutoFit/>
          </a:bodyPr>
          <a:lstStyle/>
          <a:p>
            <a:pPr algn="ctr">
              <a:lnSpc>
                <a:spcPct val="100000"/>
              </a:lnSpc>
            </a:pPr>
            <a:r>
              <a:rPr lang="en-US" sz="4000" b="1" dirty="0">
                <a:solidFill>
                  <a:srgbClr val="FFFFFF"/>
                </a:solidFill>
                <a:latin typeface="MiSans" pitchFamily="34" charset="0"/>
                <a:ea typeface="MiSans" pitchFamily="34" charset="-122"/>
                <a:cs typeface="MiSans" pitchFamily="34" charset="-120"/>
              </a:rPr>
              <a:t>Emerging Roles: AI Economy Creators</a:t>
            </a:r>
            <a:endParaRPr lang="en-US" sz="1600" dirty="0"/>
          </a:p>
        </p:txBody>
      </p:sp>
      <p:sp>
        <p:nvSpPr>
          <p:cNvPr id="9" name="Shape 7"/>
          <p:cNvSpPr/>
          <p:nvPr/>
        </p:nvSpPr>
        <p:spPr>
          <a:xfrm>
            <a:off x="7939480" y="-9892"/>
            <a:ext cx="4255477" cy="3042888"/>
          </a:xfrm>
          <a:prstGeom prst="rect">
            <a:avLst/>
          </a:prstGeom>
          <a:solidFill>
            <a:srgbClr val="E0DAD0"/>
          </a:solidFill>
          <a:ln/>
        </p:spPr>
      </p:sp>
      <p:sp>
        <p:nvSpPr>
          <p:cNvPr id="10" name="Text 8"/>
          <p:cNvSpPr/>
          <p:nvPr/>
        </p:nvSpPr>
        <p:spPr>
          <a:xfrm>
            <a:off x="7939480" y="-9892"/>
            <a:ext cx="4255477" cy="3042888"/>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a:off x="3280259" y="2908366"/>
            <a:ext cx="509954" cy="509954"/>
          </a:xfrm>
          <a:prstGeom prst="rect">
            <a:avLst/>
          </a:prstGeom>
          <a:solidFill>
            <a:srgbClr val="000000"/>
          </a:solidFill>
          <a:ln/>
        </p:spPr>
      </p:sp>
      <p:sp>
        <p:nvSpPr>
          <p:cNvPr id="12" name="Text 10"/>
          <p:cNvSpPr/>
          <p:nvPr/>
        </p:nvSpPr>
        <p:spPr>
          <a:xfrm>
            <a:off x="3280259" y="2908366"/>
            <a:ext cx="509954" cy="509954"/>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a:off x="4252191" y="4752441"/>
            <a:ext cx="509954" cy="509954"/>
          </a:xfrm>
          <a:prstGeom prst="rect">
            <a:avLst/>
          </a:prstGeom>
          <a:solidFill>
            <a:srgbClr val="000000"/>
          </a:solidFill>
          <a:ln/>
        </p:spPr>
      </p:sp>
      <p:sp>
        <p:nvSpPr>
          <p:cNvPr id="14" name="Text 12"/>
          <p:cNvSpPr/>
          <p:nvPr/>
        </p:nvSpPr>
        <p:spPr>
          <a:xfrm>
            <a:off x="4252191" y="4752441"/>
            <a:ext cx="509954" cy="509954"/>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p:cNvSpPr/>
          <p:nvPr/>
        </p:nvSpPr>
        <p:spPr>
          <a:xfrm>
            <a:off x="7423546" y="1187698"/>
            <a:ext cx="509954" cy="509954"/>
          </a:xfrm>
          <a:prstGeom prst="rect">
            <a:avLst/>
          </a:prstGeom>
          <a:solidFill>
            <a:srgbClr val="000000"/>
          </a:solidFill>
          <a:ln/>
        </p:spPr>
      </p:sp>
      <p:sp>
        <p:nvSpPr>
          <p:cNvPr id="16" name="Text 14"/>
          <p:cNvSpPr/>
          <p:nvPr/>
        </p:nvSpPr>
        <p:spPr>
          <a:xfrm>
            <a:off x="7423546" y="1187698"/>
            <a:ext cx="509954" cy="509954"/>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5"/>
          <p:cNvSpPr/>
          <p:nvPr/>
        </p:nvSpPr>
        <p:spPr>
          <a:xfrm>
            <a:off x="8060296" y="3031773"/>
            <a:ext cx="509954" cy="509954"/>
          </a:xfrm>
          <a:prstGeom prst="rect">
            <a:avLst/>
          </a:prstGeom>
          <a:solidFill>
            <a:srgbClr val="000000"/>
          </a:solidFill>
          <a:ln/>
        </p:spPr>
      </p:sp>
      <p:sp>
        <p:nvSpPr>
          <p:cNvPr id="18" name="Text 16"/>
          <p:cNvSpPr/>
          <p:nvPr/>
        </p:nvSpPr>
        <p:spPr>
          <a:xfrm>
            <a:off x="8060296" y="3031773"/>
            <a:ext cx="509954" cy="509954"/>
          </a:xfrm>
          <a:prstGeom prst="rect">
            <a:avLst/>
          </a:prstGeom>
          <a:noFill/>
          <a:ln/>
        </p:spPr>
        <p:txBody>
          <a:bodyPr wrap="square" lIns="45720" tIns="91440" rIns="91440" bIns="45720" rtlCol="0" anchor="ctr"/>
          <a:lstStyle/>
          <a:p>
            <a:pPr>
              <a:lnSpc>
                <a:spcPct val="100000"/>
              </a:lnSpc>
            </a:pPr>
            <a:endParaRPr lang="en-US" sz="1600" dirty="0"/>
          </a:p>
        </p:txBody>
      </p:sp>
      <p:sp>
        <p:nvSpPr>
          <p:cNvPr id="19" name="Text 17"/>
          <p:cNvSpPr/>
          <p:nvPr/>
        </p:nvSpPr>
        <p:spPr>
          <a:xfrm>
            <a:off x="144984" y="3511905"/>
            <a:ext cx="3772025" cy="457200"/>
          </a:xfrm>
          <a:prstGeom prst="rect">
            <a:avLst/>
          </a:prstGeom>
          <a:noFill/>
          <a:ln/>
        </p:spPr>
        <p:txBody>
          <a:bodyPr wrap="square" lIns="91440" tIns="45720" rIns="91440" bIns="45720" rtlCol="0" anchor="ctr">
            <a:spAutoFit/>
          </a:bodyPr>
          <a:lstStyle/>
          <a:p>
            <a:pPr algn="ctr">
              <a:lnSpc>
                <a:spcPct val="150000"/>
              </a:lnSpc>
            </a:pPr>
            <a:r>
              <a:rPr lang="en-US" sz="2000" b="1" dirty="0">
                <a:solidFill>
                  <a:srgbClr val="000000"/>
                </a:solidFill>
                <a:latin typeface="MiSans" pitchFamily="34" charset="0"/>
                <a:ea typeface="MiSans" pitchFamily="34" charset="-122"/>
                <a:cs typeface="MiSans" pitchFamily="34" charset="-120"/>
              </a:rPr>
              <a:t>New Job Families</a:t>
            </a:r>
            <a:endParaRPr lang="en-US" sz="1600" dirty="0"/>
          </a:p>
        </p:txBody>
      </p:sp>
      <p:sp>
        <p:nvSpPr>
          <p:cNvPr id="20" name="Text 18"/>
          <p:cNvSpPr/>
          <p:nvPr/>
        </p:nvSpPr>
        <p:spPr>
          <a:xfrm>
            <a:off x="144984" y="4054068"/>
            <a:ext cx="3581262" cy="127992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Emerging roles include AI trainers, data annotation specialists, and AI ethics officers. These positions are crucial for managing and optimizing AI systems.</a:t>
            </a:r>
            <a:endParaRPr lang="en-US" sz="1600" dirty="0"/>
          </a:p>
        </p:txBody>
      </p:sp>
      <p:sp>
        <p:nvSpPr>
          <p:cNvPr id="21" name="Text 19"/>
          <p:cNvSpPr/>
          <p:nvPr/>
        </p:nvSpPr>
        <p:spPr>
          <a:xfrm>
            <a:off x="4122062" y="1819259"/>
            <a:ext cx="3772025" cy="457200"/>
          </a:xfrm>
          <a:prstGeom prst="rect">
            <a:avLst/>
          </a:prstGeom>
          <a:noFill/>
          <a:ln/>
        </p:spPr>
        <p:txBody>
          <a:bodyPr wrap="square" lIns="91440" tIns="45720" rIns="91440" bIns="45720" rtlCol="0" anchor="ctr">
            <a:spAutoFit/>
          </a:bodyPr>
          <a:lstStyle/>
          <a:p>
            <a:pPr algn="ctr">
              <a:lnSpc>
                <a:spcPct val="150000"/>
              </a:lnSpc>
            </a:pPr>
            <a:r>
              <a:rPr lang="en-US" sz="2000" b="1" dirty="0">
                <a:solidFill>
                  <a:srgbClr val="000000"/>
                </a:solidFill>
                <a:latin typeface="MiSans" pitchFamily="34" charset="0"/>
                <a:ea typeface="MiSans" pitchFamily="34" charset="-122"/>
                <a:cs typeface="MiSans" pitchFamily="34" charset="-120"/>
              </a:rPr>
              <a:t>Hybrid Roles</a:t>
            </a:r>
            <a:endParaRPr lang="en-US" sz="1600" dirty="0"/>
          </a:p>
        </p:txBody>
      </p:sp>
      <p:sp>
        <p:nvSpPr>
          <p:cNvPr id="22" name="Text 20"/>
          <p:cNvSpPr/>
          <p:nvPr/>
        </p:nvSpPr>
        <p:spPr>
          <a:xfrm>
            <a:off x="4122062" y="2339900"/>
            <a:ext cx="3772025" cy="127992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Hybrid roles like AI-assisted paralegals and AI-enhanced marketers combine human expertise with AI capabilities, creating new career opportunities.</a:t>
            </a:r>
            <a:endParaRPr lang="en-US" sz="1600" dirty="0"/>
          </a:p>
        </p:txBody>
      </p:sp>
      <p:sp>
        <p:nvSpPr>
          <p:cNvPr id="23" name="Text 21"/>
          <p:cNvSpPr/>
          <p:nvPr/>
        </p:nvSpPr>
        <p:spPr>
          <a:xfrm>
            <a:off x="8265349" y="99814"/>
            <a:ext cx="3772025" cy="457200"/>
          </a:xfrm>
          <a:prstGeom prst="rect">
            <a:avLst/>
          </a:prstGeom>
          <a:noFill/>
          <a:ln/>
        </p:spPr>
        <p:txBody>
          <a:bodyPr wrap="square" lIns="91440" tIns="45720" rIns="91440" bIns="45720" rtlCol="0" anchor="ctr">
            <a:spAutoFit/>
          </a:bodyPr>
          <a:lstStyle/>
          <a:p>
            <a:pPr algn="ctr">
              <a:lnSpc>
                <a:spcPct val="150000"/>
              </a:lnSpc>
            </a:pPr>
            <a:r>
              <a:rPr lang="en-US" sz="2000" b="1" dirty="0">
                <a:solidFill>
                  <a:srgbClr val="000000"/>
                </a:solidFill>
                <a:latin typeface="MiSans" pitchFamily="34" charset="0"/>
                <a:ea typeface="MiSans" pitchFamily="34" charset="-122"/>
                <a:cs typeface="MiSans" pitchFamily="34" charset="-120"/>
              </a:rPr>
              <a:t>Skill Requirements</a:t>
            </a:r>
            <a:endParaRPr lang="en-US" sz="1600" dirty="0"/>
          </a:p>
        </p:txBody>
      </p:sp>
      <p:sp>
        <p:nvSpPr>
          <p:cNvPr id="24" name="Text 22"/>
          <p:cNvSpPr/>
          <p:nvPr/>
        </p:nvSpPr>
        <p:spPr>
          <a:xfrm>
            <a:off x="8265349" y="620455"/>
            <a:ext cx="3772025" cy="96004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Professionals need to develop skills in AI literacy, data analysis, and ethical decision-making to thrive in these new roles.</a:t>
            </a:r>
            <a:endParaRPr lang="en-US" sz="1600" dirty="0"/>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00-d2nf6118bjvh7rlj0060.jpeg"/>
          <p:cNvPicPr>
            <a:picLocks noChangeAspect="1"/>
          </p:cNvPicPr>
          <p:nvPr/>
        </p:nvPicPr>
        <p:blipFill>
          <a:blip r:embed="rId3"/>
          <a:srcRect/>
          <a:stretch/>
        </p:blipFill>
        <p:spPr>
          <a:xfrm>
            <a:off x="0" y="0"/>
            <a:ext cx="12201772" cy="6863497"/>
          </a:xfrm>
          <a:prstGeom prst="rect">
            <a:avLst/>
          </a:prstGeom>
        </p:spPr>
      </p:pic>
      <p:sp>
        <p:nvSpPr>
          <p:cNvPr id="3" name="Text 0"/>
          <p:cNvSpPr/>
          <p:nvPr/>
        </p:nvSpPr>
        <p:spPr>
          <a:xfrm>
            <a:off x="5680324" y="3429000"/>
            <a:ext cx="6003310" cy="552450"/>
          </a:xfrm>
          <a:prstGeom prst="rect">
            <a:avLst/>
          </a:prstGeom>
          <a:noFill/>
          <a:ln/>
        </p:spPr>
        <p:txBody>
          <a:bodyPr wrap="square" lIns="91440" tIns="45720" rIns="91440" bIns="45720" rtlCol="0" anchor="t">
            <a:spAutoFit/>
          </a:bodyPr>
          <a:lstStyle/>
          <a:p>
            <a:pPr>
              <a:lnSpc>
                <a:spcPct val="100000"/>
              </a:lnSpc>
            </a:pPr>
            <a:r>
              <a:rPr lang="en-US" sz="3600" b="1" dirty="0">
                <a:solidFill>
                  <a:srgbClr val="000000"/>
                </a:solidFill>
                <a:latin typeface="MiSans" pitchFamily="34" charset="0"/>
                <a:ea typeface="MiSans" pitchFamily="34" charset="-122"/>
                <a:cs typeface="MiSans" pitchFamily="34" charset="-120"/>
              </a:rPr>
              <a:t>Skill &amp; Mindset Toolkit</a:t>
            </a:r>
            <a:endParaRPr lang="en-US" sz="1600" dirty="0"/>
          </a:p>
        </p:txBody>
      </p:sp>
      <p:sp>
        <p:nvSpPr>
          <p:cNvPr id="4" name="Text 1"/>
          <p:cNvSpPr/>
          <p:nvPr/>
        </p:nvSpPr>
        <p:spPr>
          <a:xfrm>
            <a:off x="5680324" y="2117249"/>
            <a:ext cx="6762322" cy="1104900"/>
          </a:xfrm>
          <a:prstGeom prst="rect">
            <a:avLst/>
          </a:prstGeom>
          <a:noFill/>
          <a:ln/>
        </p:spPr>
        <p:txBody>
          <a:bodyPr wrap="square" lIns="91440" tIns="45720" rIns="91440" bIns="45720" rtlCol="0" anchor="t">
            <a:spAutoFit/>
          </a:bodyPr>
          <a:lstStyle/>
          <a:p>
            <a:pPr>
              <a:lnSpc>
                <a:spcPct val="100000"/>
              </a:lnSpc>
            </a:pPr>
            <a:r>
              <a:rPr lang="en-US" sz="7200" b="1" dirty="0">
                <a:solidFill>
                  <a:srgbClr val="000000"/>
                </a:solidFill>
                <a:latin typeface="MiSans" pitchFamily="34" charset="0"/>
                <a:ea typeface="MiSans" pitchFamily="34" charset="-122"/>
                <a:cs typeface="MiSans" pitchFamily="34" charset="-120"/>
              </a:rPr>
              <a:t>CHAPTER.04</a:t>
            </a:r>
            <a:endParaRPr lang="en-US" sz="1600" dirty="0"/>
          </a:p>
        </p:txBody>
      </p:sp>
      <p:sp>
        <p:nvSpPr>
          <p:cNvPr id="5" name="Shape 2"/>
          <p:cNvSpPr/>
          <p:nvPr/>
        </p:nvSpPr>
        <p:spPr>
          <a:xfrm>
            <a:off x="11396133" y="0"/>
            <a:ext cx="575002" cy="762000"/>
          </a:xfrm>
          <a:prstGeom prst="rect">
            <a:avLst/>
          </a:prstGeom>
          <a:solidFill>
            <a:srgbClr val="A20F11"/>
          </a:solidFill>
          <a:ln/>
        </p:spPr>
      </p:sp>
      <p:sp>
        <p:nvSpPr>
          <p:cNvPr id="6" name="Text 3"/>
          <p:cNvSpPr/>
          <p:nvPr/>
        </p:nvSpPr>
        <p:spPr>
          <a:xfrm>
            <a:off x="11396133" y="0"/>
            <a:ext cx="575002" cy="762000"/>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04-d2nf6218bjvh7rlj00e0.jpeg"/>
          <p:cNvPicPr>
            <a:picLocks noChangeAspect="1"/>
          </p:cNvPicPr>
          <p:nvPr/>
        </p:nvPicPr>
        <p:blipFill>
          <a:blip r:embed="rId3"/>
          <a:srcRect l="83" r="83"/>
          <a:stretch/>
        </p:blipFill>
        <p:spPr>
          <a:xfrm>
            <a:off x="-7374" y="2619"/>
            <a:ext cx="12206748" cy="6877781"/>
          </a:xfrm>
          <a:prstGeom prst="rect">
            <a:avLst/>
          </a:prstGeom>
        </p:spPr>
      </p:pic>
      <p:sp>
        <p:nvSpPr>
          <p:cNvPr id="3" name="Text 0"/>
          <p:cNvSpPr/>
          <p:nvPr/>
        </p:nvSpPr>
        <p:spPr>
          <a:xfrm>
            <a:off x="-270805" y="6046617"/>
            <a:ext cx="7326450" cy="552450"/>
          </a:xfrm>
          <a:prstGeom prst="rect">
            <a:avLst/>
          </a:prstGeom>
          <a:noFill/>
          <a:ln/>
        </p:spPr>
        <p:txBody>
          <a:bodyPr wrap="square" lIns="91440" tIns="45720" rIns="91440" bIns="45720" rtlCol="0" anchor="t">
            <a:spAutoFit/>
          </a:bodyPr>
          <a:lstStyle/>
          <a:p>
            <a:pPr algn="ctr">
              <a:lnSpc>
                <a:spcPct val="100000"/>
              </a:lnSpc>
            </a:pPr>
            <a:r>
              <a:rPr lang="en-US" sz="3600" b="1" dirty="0">
                <a:solidFill>
                  <a:srgbClr val="000000"/>
                </a:solidFill>
                <a:latin typeface="MiSans" pitchFamily="34" charset="0"/>
                <a:ea typeface="MiSans" pitchFamily="34" charset="-122"/>
                <a:cs typeface="MiSans" pitchFamily="34" charset="-120"/>
              </a:rPr>
              <a:t>Core Skills to Stay Irreplaceable</a:t>
            </a:r>
            <a:endParaRPr lang="en-US" sz="1600" dirty="0"/>
          </a:p>
        </p:txBody>
      </p:sp>
      <p:sp>
        <p:nvSpPr>
          <p:cNvPr id="4" name="Text 1"/>
          <p:cNvSpPr/>
          <p:nvPr/>
        </p:nvSpPr>
        <p:spPr>
          <a:xfrm>
            <a:off x="6528663" y="604417"/>
            <a:ext cx="3991382" cy="368300"/>
          </a:xfrm>
          <a:prstGeom prst="rect">
            <a:avLst/>
          </a:prstGeom>
          <a:noFill/>
          <a:ln/>
        </p:spPr>
        <p:txBody>
          <a:bodyPr wrap="square" lIns="91440" tIns="45720" rIns="91440" bIns="45720" rtlCol="0" anchor="ctr">
            <a:spAutoFit/>
          </a:bodyPr>
          <a:lstStyle/>
          <a:p>
            <a:pPr>
              <a:lnSpc>
                <a:spcPct val="100000"/>
              </a:lnSpc>
            </a:pPr>
            <a:r>
              <a:rPr lang="en-US" sz="2400" b="1" dirty="0">
                <a:solidFill>
                  <a:srgbClr val="000000"/>
                </a:solidFill>
                <a:latin typeface="MiSans" pitchFamily="34" charset="0"/>
                <a:ea typeface="MiSans" pitchFamily="34" charset="-122"/>
                <a:cs typeface="MiSans" pitchFamily="34" charset="-120"/>
              </a:rPr>
              <a:t>AI Literacy</a:t>
            </a:r>
            <a:endParaRPr lang="en-US" sz="1600" dirty="0"/>
          </a:p>
        </p:txBody>
      </p:sp>
      <p:sp>
        <p:nvSpPr>
          <p:cNvPr id="5" name="Text 2"/>
          <p:cNvSpPr/>
          <p:nvPr/>
        </p:nvSpPr>
        <p:spPr>
          <a:xfrm>
            <a:off x="5147310" y="1072939"/>
            <a:ext cx="6339840" cy="1097359"/>
          </a:xfrm>
          <a:prstGeom prst="rect">
            <a:avLst/>
          </a:prstGeom>
          <a:noFill/>
          <a:ln/>
        </p:spPr>
        <p:txBody>
          <a:bodyPr wrap="square" lIns="91440" tIns="45720" rIns="91440" bIns="45720" rtlCol="0" anchor="t">
            <a:spAutoFit/>
          </a:bodyPr>
          <a:lstStyle/>
          <a:p>
            <a:pPr>
              <a:lnSpc>
                <a:spcPct val="150000"/>
              </a:lnSpc>
            </a:pPr>
            <a:r>
              <a:rPr lang="en-US" sz="1600" dirty="0">
                <a:solidFill>
                  <a:srgbClr val="000000"/>
                </a:solidFill>
                <a:latin typeface="MiSans" pitchFamily="34" charset="0"/>
                <a:ea typeface="MiSans" pitchFamily="34" charset="-122"/>
                <a:cs typeface="MiSans" pitchFamily="34" charset="-120"/>
              </a:rPr>
              <a:t>Understanding AI capabilities and limitations is crucial. Professionals must know how to prompt, refine, and audit AI outputs to integrate them effectively into their work.</a:t>
            </a:r>
            <a:endParaRPr lang="en-US" sz="1600" dirty="0"/>
          </a:p>
        </p:txBody>
      </p:sp>
      <p:sp>
        <p:nvSpPr>
          <p:cNvPr id="6" name="Text 3"/>
          <p:cNvSpPr/>
          <p:nvPr/>
        </p:nvSpPr>
        <p:spPr>
          <a:xfrm>
            <a:off x="1787708" y="3911011"/>
            <a:ext cx="3877082" cy="368300"/>
          </a:xfrm>
          <a:prstGeom prst="rect">
            <a:avLst/>
          </a:prstGeom>
          <a:noFill/>
          <a:ln/>
        </p:spPr>
        <p:txBody>
          <a:bodyPr wrap="square" lIns="91440" tIns="45720" rIns="91440" bIns="45720" rtlCol="0" anchor="ctr">
            <a:spAutoFit/>
          </a:bodyPr>
          <a:lstStyle/>
          <a:p>
            <a:pPr>
              <a:lnSpc>
                <a:spcPct val="100000"/>
              </a:lnSpc>
            </a:pPr>
            <a:r>
              <a:rPr lang="en-US" sz="2400" b="1" dirty="0">
                <a:solidFill>
                  <a:srgbClr val="000000"/>
                </a:solidFill>
                <a:latin typeface="MiSans" pitchFamily="34" charset="0"/>
                <a:ea typeface="MiSans" pitchFamily="34" charset="-122"/>
                <a:cs typeface="MiSans" pitchFamily="34" charset="-120"/>
              </a:rPr>
              <a:t>Critical Thinking</a:t>
            </a:r>
            <a:endParaRPr lang="en-US" sz="1600" dirty="0"/>
          </a:p>
        </p:txBody>
      </p:sp>
      <p:sp>
        <p:nvSpPr>
          <p:cNvPr id="7" name="Text 4"/>
          <p:cNvSpPr/>
          <p:nvPr/>
        </p:nvSpPr>
        <p:spPr>
          <a:xfrm>
            <a:off x="441961" y="4322356"/>
            <a:ext cx="6991915" cy="731441"/>
          </a:xfrm>
          <a:prstGeom prst="rect">
            <a:avLst/>
          </a:prstGeom>
          <a:noFill/>
          <a:ln/>
        </p:spPr>
        <p:txBody>
          <a:bodyPr wrap="square" lIns="91440" tIns="45720" rIns="91440" bIns="45720" rtlCol="0" anchor="t">
            <a:spAutoFit/>
          </a:bodyPr>
          <a:lstStyle/>
          <a:p>
            <a:pPr>
              <a:lnSpc>
                <a:spcPct val="150000"/>
              </a:lnSpc>
            </a:pPr>
            <a:r>
              <a:rPr lang="en-US" sz="1600" dirty="0">
                <a:solidFill>
                  <a:srgbClr val="000000"/>
                </a:solidFill>
                <a:latin typeface="MiSans" pitchFamily="34" charset="0"/>
                <a:ea typeface="MiSans" pitchFamily="34" charset="-122"/>
                <a:cs typeface="MiSans" pitchFamily="34" charset="-120"/>
              </a:rPr>
              <a:t>The ability to frame problems and interpret AI-generated insights is essential. Critical thinking ensures that AI is used wisely and ethically.</a:t>
            </a:r>
            <a:endParaRPr lang="en-US" sz="1600" dirty="0"/>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13-d2nf6498bjvh7rlj00lg.png"/>
          <p:cNvPicPr>
            <a:picLocks noChangeAspect="1"/>
          </p:cNvPicPr>
          <p:nvPr/>
        </p:nvPicPr>
        <p:blipFill>
          <a:blip r:embed="rId3"/>
          <a:srcRect l="83" r="83"/>
          <a:stretch/>
        </p:blipFill>
        <p:spPr>
          <a:xfrm>
            <a:off x="0" y="-4128"/>
            <a:ext cx="12206748" cy="6866255"/>
          </a:xfrm>
          <a:prstGeom prst="rect">
            <a:avLst/>
          </a:prstGeom>
        </p:spPr>
      </p:pic>
      <p:sp>
        <p:nvSpPr>
          <p:cNvPr id="3" name="Text 0"/>
          <p:cNvSpPr/>
          <p:nvPr/>
        </p:nvSpPr>
        <p:spPr>
          <a:xfrm>
            <a:off x="3776870" y="70340"/>
            <a:ext cx="8295861" cy="552450"/>
          </a:xfrm>
          <a:prstGeom prst="rect">
            <a:avLst/>
          </a:prstGeom>
          <a:noFill/>
          <a:ln/>
        </p:spPr>
        <p:txBody>
          <a:bodyPr wrap="square" lIns="91440" tIns="45720" rIns="91440" bIns="45720" rtlCol="0" anchor="t">
            <a:spAutoFit/>
          </a:bodyPr>
          <a:lstStyle/>
          <a:p>
            <a:pPr algn="r">
              <a:lnSpc>
                <a:spcPct val="100000"/>
              </a:lnSpc>
            </a:pPr>
            <a:r>
              <a:rPr lang="en-US" sz="3600" b="1" dirty="0">
                <a:solidFill>
                  <a:srgbClr val="FFFFFF"/>
                </a:solidFill>
                <a:latin typeface="MiSans" pitchFamily="34" charset="0"/>
                <a:ea typeface="MiSans" pitchFamily="34" charset="-122"/>
                <a:cs typeface="MiSans" pitchFamily="34" charset="-120"/>
              </a:rPr>
              <a:t>Mindsets for Continuous Adaptation</a:t>
            </a:r>
            <a:endParaRPr lang="en-US" sz="1600" dirty="0"/>
          </a:p>
        </p:txBody>
      </p:sp>
      <p:sp>
        <p:nvSpPr>
          <p:cNvPr id="4" name="Text 1"/>
          <p:cNvSpPr/>
          <p:nvPr/>
        </p:nvSpPr>
        <p:spPr>
          <a:xfrm>
            <a:off x="785446" y="1149148"/>
            <a:ext cx="3167484" cy="368300"/>
          </a:xfrm>
          <a:prstGeom prst="rect">
            <a:avLst/>
          </a:prstGeom>
          <a:noFill/>
          <a:ln/>
        </p:spPr>
        <p:txBody>
          <a:bodyPr wrap="square" lIns="91440" tIns="45720" rIns="91440" bIns="45720" rtlCol="0" anchor="ctr">
            <a:spAutoFit/>
          </a:bodyPr>
          <a:lstStyle/>
          <a:p>
            <a:pPr algn="ctr">
              <a:lnSpc>
                <a:spcPct val="100000"/>
              </a:lnSpc>
            </a:pPr>
            <a:r>
              <a:rPr lang="en-US" sz="2400" b="1" dirty="0">
                <a:solidFill>
                  <a:srgbClr val="FFFFFF"/>
                </a:solidFill>
                <a:latin typeface="MiSans" pitchFamily="34" charset="0"/>
                <a:ea typeface="MiSans" pitchFamily="34" charset="-122"/>
                <a:cs typeface="MiSans" pitchFamily="34" charset="-120"/>
              </a:rPr>
              <a:t>AI as a Teammate</a:t>
            </a:r>
            <a:endParaRPr lang="en-US" sz="1600" dirty="0"/>
          </a:p>
        </p:txBody>
      </p:sp>
      <p:sp>
        <p:nvSpPr>
          <p:cNvPr id="5" name="Text 2"/>
          <p:cNvSpPr/>
          <p:nvPr/>
        </p:nvSpPr>
        <p:spPr>
          <a:xfrm>
            <a:off x="361237" y="1991942"/>
            <a:ext cx="3515492" cy="765175"/>
          </a:xfrm>
          <a:prstGeom prst="rect">
            <a:avLst/>
          </a:prstGeom>
          <a:noFill/>
          <a:ln/>
        </p:spPr>
        <p:txBody>
          <a:bodyPr wrap="square" lIns="91440" tIns="45720" rIns="91440" bIns="45720" rtlCol="0" anchor="t">
            <a:spAutoFit/>
          </a:bodyPr>
          <a:lstStyle/>
          <a:p>
            <a:pPr>
              <a:lnSpc>
                <a:spcPct val="100000"/>
              </a:lnSpc>
            </a:pPr>
            <a:r>
              <a:rPr lang="en-US" sz="1400" dirty="0">
                <a:solidFill>
                  <a:srgbClr val="FFFFFF"/>
                </a:solidFill>
                <a:latin typeface="MiSans" pitchFamily="34" charset="0"/>
                <a:ea typeface="MiSans" pitchFamily="34" charset="-122"/>
                <a:cs typeface="MiSans" pitchFamily="34" charset="-120"/>
              </a:rPr>
              <a:t>View AI as a collaborative tool rather than a threat. Embrace its capabilities to enhance your work and productivity.</a:t>
            </a:r>
            <a:endParaRPr lang="en-US" sz="1600" dirty="0"/>
          </a:p>
        </p:txBody>
      </p:sp>
      <p:sp>
        <p:nvSpPr>
          <p:cNvPr id="6" name="Text 3"/>
          <p:cNvSpPr/>
          <p:nvPr/>
        </p:nvSpPr>
        <p:spPr>
          <a:xfrm>
            <a:off x="5849815" y="1184318"/>
            <a:ext cx="3035108" cy="368300"/>
          </a:xfrm>
          <a:prstGeom prst="rect">
            <a:avLst/>
          </a:prstGeom>
          <a:noFill/>
          <a:ln/>
        </p:spPr>
        <p:txBody>
          <a:bodyPr wrap="square" lIns="91440" tIns="45720" rIns="91440" bIns="45720" rtlCol="0" anchor="ctr">
            <a:spAutoFit/>
          </a:bodyPr>
          <a:lstStyle/>
          <a:p>
            <a:pPr algn="ctr">
              <a:lnSpc>
                <a:spcPct val="100000"/>
              </a:lnSpc>
            </a:pPr>
            <a:r>
              <a:rPr lang="en-US" sz="2400" b="1" dirty="0">
                <a:solidFill>
                  <a:srgbClr val="FFFFFF"/>
                </a:solidFill>
                <a:latin typeface="MiSans" pitchFamily="34" charset="0"/>
                <a:ea typeface="MiSans" pitchFamily="34" charset="-122"/>
                <a:cs typeface="MiSans" pitchFamily="34" charset="-120"/>
              </a:rPr>
              <a:t>Experimentation</a:t>
            </a:r>
            <a:endParaRPr lang="en-US" sz="1600" dirty="0"/>
          </a:p>
        </p:txBody>
      </p:sp>
      <p:sp>
        <p:nvSpPr>
          <p:cNvPr id="7" name="Text 4"/>
          <p:cNvSpPr/>
          <p:nvPr/>
        </p:nvSpPr>
        <p:spPr>
          <a:xfrm>
            <a:off x="5386763" y="1950643"/>
            <a:ext cx="3515492" cy="765175"/>
          </a:xfrm>
          <a:prstGeom prst="rect">
            <a:avLst/>
          </a:prstGeom>
          <a:noFill/>
          <a:ln/>
        </p:spPr>
        <p:txBody>
          <a:bodyPr wrap="square" lIns="91440" tIns="45720" rIns="91440" bIns="45720" rtlCol="0" anchor="t">
            <a:spAutoFit/>
          </a:bodyPr>
          <a:lstStyle/>
          <a:p>
            <a:pPr>
              <a:lnSpc>
                <a:spcPct val="100000"/>
              </a:lnSpc>
            </a:pPr>
            <a:r>
              <a:rPr lang="en-US" sz="1400" dirty="0">
                <a:solidFill>
                  <a:srgbClr val="FFFFFF"/>
                </a:solidFill>
                <a:latin typeface="MiSans" pitchFamily="34" charset="0"/>
                <a:ea typeface="MiSans" pitchFamily="34" charset="-122"/>
                <a:cs typeface="MiSans" pitchFamily="34" charset="-120"/>
              </a:rPr>
              <a:t>Be willing to experiment with new AI tools and techniques. Perfection is not required; learning and adapting are key.</a:t>
            </a:r>
            <a:endParaRPr lang="en-US" sz="1600" dirty="0"/>
          </a:p>
        </p:txBody>
      </p:sp>
      <p:sp>
        <p:nvSpPr>
          <p:cNvPr id="8" name="Text 5"/>
          <p:cNvSpPr/>
          <p:nvPr/>
        </p:nvSpPr>
        <p:spPr>
          <a:xfrm>
            <a:off x="3036277" y="3766618"/>
            <a:ext cx="3020943" cy="368300"/>
          </a:xfrm>
          <a:prstGeom prst="rect">
            <a:avLst/>
          </a:prstGeom>
          <a:noFill/>
          <a:ln/>
        </p:spPr>
        <p:txBody>
          <a:bodyPr wrap="square" lIns="91440" tIns="45720" rIns="91440" bIns="45720" rtlCol="0" anchor="ctr">
            <a:spAutoFit/>
          </a:bodyPr>
          <a:lstStyle/>
          <a:p>
            <a:pPr algn="ctr">
              <a:lnSpc>
                <a:spcPct val="100000"/>
              </a:lnSpc>
            </a:pPr>
            <a:r>
              <a:rPr lang="en-US" sz="2400" b="1" dirty="0">
                <a:solidFill>
                  <a:srgbClr val="FFFFFF"/>
                </a:solidFill>
                <a:latin typeface="MiSans" pitchFamily="34" charset="0"/>
                <a:ea typeface="MiSans" pitchFamily="34" charset="-122"/>
                <a:cs typeface="MiSans" pitchFamily="34" charset="-120"/>
              </a:rPr>
              <a:t>Lifelong Learning</a:t>
            </a:r>
            <a:endParaRPr lang="en-US" sz="1600" dirty="0"/>
          </a:p>
        </p:txBody>
      </p:sp>
      <p:sp>
        <p:nvSpPr>
          <p:cNvPr id="9" name="Text 6"/>
          <p:cNvSpPr/>
          <p:nvPr/>
        </p:nvSpPr>
        <p:spPr>
          <a:xfrm>
            <a:off x="2427524" y="4639893"/>
            <a:ext cx="3515492" cy="765175"/>
          </a:xfrm>
          <a:prstGeom prst="rect">
            <a:avLst/>
          </a:prstGeom>
          <a:noFill/>
          <a:ln/>
        </p:spPr>
        <p:txBody>
          <a:bodyPr wrap="square" lIns="91440" tIns="45720" rIns="91440" bIns="45720" rtlCol="0" anchor="t">
            <a:spAutoFit/>
          </a:bodyPr>
          <a:lstStyle/>
          <a:p>
            <a:pPr>
              <a:lnSpc>
                <a:spcPct val="100000"/>
              </a:lnSpc>
            </a:pPr>
            <a:r>
              <a:rPr lang="en-US" sz="1400" dirty="0">
                <a:solidFill>
                  <a:srgbClr val="FFFFFF"/>
                </a:solidFill>
                <a:latin typeface="MiSans" pitchFamily="34" charset="0"/>
                <a:ea typeface="MiSans" pitchFamily="34" charset="-122"/>
                <a:cs typeface="MiSans" pitchFamily="34" charset="-120"/>
              </a:rPr>
              <a:t>Adopt a mindset of continuous learning. Stay updated on AI advancements and their applications in your field.</a:t>
            </a:r>
            <a:endParaRPr lang="en-US" sz="1600" dirty="0"/>
          </a:p>
        </p:txBody>
      </p:sp>
      <p:sp>
        <p:nvSpPr>
          <p:cNvPr id="10" name="Text 7"/>
          <p:cNvSpPr/>
          <p:nvPr/>
        </p:nvSpPr>
        <p:spPr>
          <a:xfrm>
            <a:off x="8829919" y="3766618"/>
            <a:ext cx="3020943" cy="774700"/>
          </a:xfrm>
          <a:prstGeom prst="rect">
            <a:avLst/>
          </a:prstGeom>
          <a:noFill/>
          <a:ln/>
        </p:spPr>
        <p:txBody>
          <a:bodyPr wrap="square" lIns="91440" tIns="45720" rIns="91440" bIns="45720" rtlCol="0" anchor="ctr">
            <a:spAutoFit/>
          </a:bodyPr>
          <a:lstStyle/>
          <a:p>
            <a:pPr algn="ctr">
              <a:lnSpc>
                <a:spcPct val="100000"/>
              </a:lnSpc>
            </a:pPr>
            <a:r>
              <a:rPr lang="en-US" sz="2400" b="1" dirty="0">
                <a:solidFill>
                  <a:srgbClr val="FFFFFF"/>
                </a:solidFill>
                <a:latin typeface="MiSans" pitchFamily="34" charset="0"/>
                <a:ea typeface="MiSans" pitchFamily="34" charset="-122"/>
                <a:cs typeface="MiSans" pitchFamily="34" charset="-120"/>
              </a:rPr>
              <a:t>Human-First Thinking</a:t>
            </a:r>
            <a:endParaRPr lang="en-US" sz="1600" dirty="0"/>
          </a:p>
        </p:txBody>
      </p:sp>
      <p:sp>
        <p:nvSpPr>
          <p:cNvPr id="11" name="Text 8"/>
          <p:cNvSpPr/>
          <p:nvPr/>
        </p:nvSpPr>
        <p:spPr>
          <a:xfrm>
            <a:off x="8310215" y="4635991"/>
            <a:ext cx="3515492" cy="1027509"/>
          </a:xfrm>
          <a:prstGeom prst="rect">
            <a:avLst/>
          </a:prstGeom>
          <a:noFill/>
          <a:ln/>
        </p:spPr>
        <p:txBody>
          <a:bodyPr wrap="square" lIns="91440" tIns="45720" rIns="91440" bIns="45720" rtlCol="0" anchor="t">
            <a:spAutoFit/>
          </a:bodyPr>
          <a:lstStyle/>
          <a:p>
            <a:pPr>
              <a:lnSpc>
                <a:spcPct val="100000"/>
              </a:lnSpc>
            </a:pPr>
            <a:r>
              <a:rPr lang="en-US" sz="1400" dirty="0">
                <a:solidFill>
                  <a:srgbClr val="FFFFFF"/>
                </a:solidFill>
                <a:latin typeface="MiSans" pitchFamily="34" charset="0"/>
                <a:ea typeface="MiSans" pitchFamily="34" charset="-122"/>
                <a:cs typeface="MiSans" pitchFamily="34" charset="-120"/>
              </a:rPr>
              <a:t>Prioritize human relationships, empathy, and ethical considerations. AI should support, not replace, human interaction and judgment.</a:t>
            </a:r>
            <a:endParaRPr lang="en-US" sz="1600" dirty="0"/>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00-d2nf6118bjvh7rlj0060.jpeg"/>
          <p:cNvPicPr>
            <a:picLocks noChangeAspect="1"/>
          </p:cNvPicPr>
          <p:nvPr/>
        </p:nvPicPr>
        <p:blipFill>
          <a:blip r:embed="rId3"/>
          <a:srcRect/>
          <a:stretch/>
        </p:blipFill>
        <p:spPr>
          <a:xfrm>
            <a:off x="0" y="0"/>
            <a:ext cx="12201772" cy="6863497"/>
          </a:xfrm>
          <a:prstGeom prst="rect">
            <a:avLst/>
          </a:prstGeom>
        </p:spPr>
      </p:pic>
      <p:sp>
        <p:nvSpPr>
          <p:cNvPr id="3" name="Text 0"/>
          <p:cNvSpPr/>
          <p:nvPr/>
        </p:nvSpPr>
        <p:spPr>
          <a:xfrm>
            <a:off x="5680324" y="3429000"/>
            <a:ext cx="6003310" cy="552450"/>
          </a:xfrm>
          <a:prstGeom prst="rect">
            <a:avLst/>
          </a:prstGeom>
          <a:noFill/>
          <a:ln/>
        </p:spPr>
        <p:txBody>
          <a:bodyPr wrap="square" lIns="91440" tIns="45720" rIns="91440" bIns="45720" rtlCol="0" anchor="t">
            <a:spAutoFit/>
          </a:bodyPr>
          <a:lstStyle/>
          <a:p>
            <a:pPr>
              <a:lnSpc>
                <a:spcPct val="100000"/>
              </a:lnSpc>
            </a:pPr>
            <a:r>
              <a:rPr lang="en-US" sz="3600" b="1" dirty="0">
                <a:solidFill>
                  <a:srgbClr val="000000"/>
                </a:solidFill>
                <a:latin typeface="MiSans" pitchFamily="34" charset="0"/>
                <a:ea typeface="MiSans" pitchFamily="34" charset="-122"/>
                <a:cs typeface="MiSans" pitchFamily="34" charset="-120"/>
              </a:rPr>
              <a:t>Personal Action Plan</a:t>
            </a:r>
            <a:endParaRPr lang="en-US" sz="1600" dirty="0"/>
          </a:p>
        </p:txBody>
      </p:sp>
      <p:sp>
        <p:nvSpPr>
          <p:cNvPr id="4" name="Text 1"/>
          <p:cNvSpPr/>
          <p:nvPr/>
        </p:nvSpPr>
        <p:spPr>
          <a:xfrm>
            <a:off x="5680324" y="2117249"/>
            <a:ext cx="6762322" cy="1104900"/>
          </a:xfrm>
          <a:prstGeom prst="rect">
            <a:avLst/>
          </a:prstGeom>
          <a:noFill/>
          <a:ln/>
        </p:spPr>
        <p:txBody>
          <a:bodyPr wrap="square" lIns="91440" tIns="45720" rIns="91440" bIns="45720" rtlCol="0" anchor="t">
            <a:spAutoFit/>
          </a:bodyPr>
          <a:lstStyle/>
          <a:p>
            <a:pPr>
              <a:lnSpc>
                <a:spcPct val="100000"/>
              </a:lnSpc>
            </a:pPr>
            <a:r>
              <a:rPr lang="en-US" sz="7200" b="1" dirty="0">
                <a:solidFill>
                  <a:srgbClr val="000000"/>
                </a:solidFill>
                <a:latin typeface="MiSans" pitchFamily="34" charset="0"/>
                <a:ea typeface="MiSans" pitchFamily="34" charset="-122"/>
                <a:cs typeface="MiSans" pitchFamily="34" charset="-120"/>
              </a:rPr>
              <a:t>CHAPTER.05</a:t>
            </a:r>
            <a:endParaRPr lang="en-US" sz="1600" dirty="0"/>
          </a:p>
        </p:txBody>
      </p:sp>
      <p:sp>
        <p:nvSpPr>
          <p:cNvPr id="5" name="Shape 2"/>
          <p:cNvSpPr/>
          <p:nvPr/>
        </p:nvSpPr>
        <p:spPr>
          <a:xfrm>
            <a:off x="11396133" y="0"/>
            <a:ext cx="575002" cy="762000"/>
          </a:xfrm>
          <a:prstGeom prst="rect">
            <a:avLst/>
          </a:prstGeom>
          <a:solidFill>
            <a:srgbClr val="A20F11"/>
          </a:solidFill>
          <a:ln/>
        </p:spPr>
      </p:sp>
      <p:sp>
        <p:nvSpPr>
          <p:cNvPr id="6" name="Text 3"/>
          <p:cNvSpPr/>
          <p:nvPr/>
        </p:nvSpPr>
        <p:spPr>
          <a:xfrm>
            <a:off x="11396133" y="0"/>
            <a:ext cx="575002" cy="762000"/>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236618" y="3059597"/>
            <a:ext cx="799092" cy="552450"/>
          </a:xfrm>
          <a:prstGeom prst="rect">
            <a:avLst/>
          </a:prstGeom>
          <a:noFill/>
          <a:ln/>
        </p:spPr>
        <p:txBody>
          <a:bodyPr wrap="square" lIns="91440" tIns="45720" rIns="91440" bIns="45720" rtlCol="0" anchor="t">
            <a:spAutoFit/>
          </a:bodyPr>
          <a:lstStyle/>
          <a:p>
            <a:pPr>
              <a:lnSpc>
                <a:spcPct val="100000"/>
              </a:lnSpc>
            </a:pPr>
            <a:r>
              <a:rPr lang="en-US" sz="3600" b="1" dirty="0">
                <a:solidFill>
                  <a:srgbClr val="FFFFFF"/>
                </a:solidFill>
                <a:latin typeface="MiSans" pitchFamily="34" charset="0"/>
                <a:ea typeface="MiSans" pitchFamily="34" charset="-122"/>
                <a:cs typeface="MiSans" pitchFamily="34" charset="-120"/>
              </a:rPr>
              <a:t>02</a:t>
            </a:r>
            <a:endParaRPr lang="en-US" sz="1600" dirty="0"/>
          </a:p>
        </p:txBody>
      </p:sp>
      <p:pic>
        <p:nvPicPr>
          <p:cNvPr id="3" name="Image 0" descr="https://kimi-img.moonshot.cn/pub/slides/slides_tmpl/image/25-08-27-19:59:00-d2nf6118bjvh7rlj006g.jpeg"/>
          <p:cNvPicPr>
            <a:picLocks noChangeAspect="1"/>
          </p:cNvPicPr>
          <p:nvPr/>
        </p:nvPicPr>
        <p:blipFill>
          <a:blip r:embed="rId3"/>
          <a:srcRect/>
          <a:stretch/>
        </p:blipFill>
        <p:spPr>
          <a:xfrm>
            <a:off x="-485" y="0"/>
            <a:ext cx="12192000" cy="6858000"/>
          </a:xfrm>
          <a:prstGeom prst="rect">
            <a:avLst/>
          </a:prstGeom>
        </p:spPr>
      </p:pic>
      <p:pic>
        <p:nvPicPr>
          <p:cNvPr id="4" name="Image 1" descr="https://kimi-img.moonshot.cn/pub/slides/slides_tmpl/image/25-08-27-19:58:58-d2nf60h8bjvh7rlj000g.png"/>
          <p:cNvPicPr>
            <a:picLocks noChangeAspect="1"/>
          </p:cNvPicPr>
          <p:nvPr/>
        </p:nvPicPr>
        <p:blipFill>
          <a:blip r:embed="rId4"/>
          <a:stretch>
            <a:fillRect/>
          </a:stretch>
        </p:blipFill>
        <p:spPr>
          <a:xfrm>
            <a:off x="3236618" y="561125"/>
            <a:ext cx="5004800" cy="1464845"/>
          </a:xfrm>
          <a:prstGeom prst="rect">
            <a:avLst/>
          </a:prstGeom>
        </p:spPr>
      </p:pic>
      <p:pic>
        <p:nvPicPr>
          <p:cNvPr id="5" name="Image 2" descr="https://kimi-img.moonshot.cn/pub/slides/slides_tmpl/image/25-08-27-19:58:59-d2nf60p8bjvh7rlj0050.jpg"/>
          <p:cNvPicPr>
            <a:picLocks noChangeAspect="1"/>
          </p:cNvPicPr>
          <p:nvPr/>
        </p:nvPicPr>
        <p:blipFill>
          <a:blip r:embed="rId5"/>
          <a:stretch>
            <a:fillRect/>
          </a:stretch>
        </p:blipFill>
        <p:spPr>
          <a:xfrm>
            <a:off x="6430220" y="4230580"/>
            <a:ext cx="477992" cy="435380"/>
          </a:xfrm>
          <a:prstGeom prst="rect">
            <a:avLst/>
          </a:prstGeom>
        </p:spPr>
      </p:pic>
      <p:pic>
        <p:nvPicPr>
          <p:cNvPr id="6" name="Image 3" descr="https://kimi-img.moonshot.cn/pub/slides/slides_tmpl/image/25-08-27-19:58:58-d2nf60h8bjvh7rlj0010.jpg"/>
          <p:cNvPicPr>
            <a:picLocks noChangeAspect="1"/>
          </p:cNvPicPr>
          <p:nvPr/>
        </p:nvPicPr>
        <p:blipFill>
          <a:blip r:embed="rId6"/>
          <a:stretch>
            <a:fillRect/>
          </a:stretch>
        </p:blipFill>
        <p:spPr>
          <a:xfrm>
            <a:off x="2113322" y="2599089"/>
            <a:ext cx="477992" cy="435380"/>
          </a:xfrm>
          <a:prstGeom prst="rect">
            <a:avLst/>
          </a:prstGeom>
        </p:spPr>
      </p:pic>
      <p:pic>
        <p:nvPicPr>
          <p:cNvPr id="7" name="Image 4" descr="https://kimi-img.moonshot.cn/pub/slides/slides_tmpl/image/25-08-27-19:58:59-d2nf60p8bjvh7rlj001g.jpg"/>
          <p:cNvPicPr>
            <a:picLocks noChangeAspect="1"/>
          </p:cNvPicPr>
          <p:nvPr/>
        </p:nvPicPr>
        <p:blipFill>
          <a:blip r:embed="rId7"/>
          <a:stretch>
            <a:fillRect/>
          </a:stretch>
        </p:blipFill>
        <p:spPr>
          <a:xfrm>
            <a:off x="6430220" y="2643302"/>
            <a:ext cx="477992" cy="435380"/>
          </a:xfrm>
          <a:prstGeom prst="rect">
            <a:avLst/>
          </a:prstGeom>
        </p:spPr>
      </p:pic>
      <p:pic>
        <p:nvPicPr>
          <p:cNvPr id="8" name="Image 5" descr="https://kimi-img.moonshot.cn/pub/slides/slides_tmpl/image/25-08-27-19:58:59-d2nf60p8bjvh7rlj0020.jpg"/>
          <p:cNvPicPr>
            <a:picLocks noChangeAspect="1"/>
          </p:cNvPicPr>
          <p:nvPr/>
        </p:nvPicPr>
        <p:blipFill>
          <a:blip r:embed="rId8"/>
          <a:stretch>
            <a:fillRect/>
          </a:stretch>
        </p:blipFill>
        <p:spPr>
          <a:xfrm>
            <a:off x="2113322" y="3445994"/>
            <a:ext cx="477992" cy="435380"/>
          </a:xfrm>
          <a:prstGeom prst="rect">
            <a:avLst/>
          </a:prstGeom>
        </p:spPr>
      </p:pic>
      <p:pic>
        <p:nvPicPr>
          <p:cNvPr id="9" name="Image 6" descr="https://kimi-img.moonshot.cn/pub/slides/slides_tmpl/image/25-08-27-19:58:59-d2nf60p8bjvh7rlj0030.jpg"/>
          <p:cNvPicPr>
            <a:picLocks noChangeAspect="1"/>
          </p:cNvPicPr>
          <p:nvPr/>
        </p:nvPicPr>
        <p:blipFill>
          <a:blip r:embed="rId9"/>
          <a:stretch>
            <a:fillRect/>
          </a:stretch>
        </p:blipFill>
        <p:spPr>
          <a:xfrm>
            <a:off x="6430220" y="3445994"/>
            <a:ext cx="477992" cy="435380"/>
          </a:xfrm>
          <a:prstGeom prst="rect">
            <a:avLst/>
          </a:prstGeom>
        </p:spPr>
      </p:pic>
      <p:pic>
        <p:nvPicPr>
          <p:cNvPr id="10" name="Image 7" descr="https://kimi-img.moonshot.cn/pub/slides/slides_tmpl/image/25-08-27-19:58:59-d2nf60p8bjvh7rlj004g.jpg"/>
          <p:cNvPicPr>
            <a:picLocks noChangeAspect="1"/>
          </p:cNvPicPr>
          <p:nvPr/>
        </p:nvPicPr>
        <p:blipFill>
          <a:blip r:embed="rId10"/>
          <a:stretch>
            <a:fillRect/>
          </a:stretch>
        </p:blipFill>
        <p:spPr>
          <a:xfrm>
            <a:off x="2113322" y="4230580"/>
            <a:ext cx="477992" cy="435380"/>
          </a:xfrm>
          <a:prstGeom prst="rect">
            <a:avLst/>
          </a:prstGeom>
        </p:spPr>
      </p:pic>
      <p:sp>
        <p:nvSpPr>
          <p:cNvPr id="11" name="Text 1"/>
          <p:cNvSpPr/>
          <p:nvPr/>
        </p:nvSpPr>
        <p:spPr>
          <a:xfrm>
            <a:off x="2655387" y="2660401"/>
            <a:ext cx="3338024" cy="306784"/>
          </a:xfrm>
          <a:prstGeom prst="rect">
            <a:avLst/>
          </a:prstGeom>
          <a:noFill/>
          <a:ln/>
        </p:spPr>
        <p:txBody>
          <a:bodyPr wrap="square" lIns="91440" tIns="45720" rIns="91440" bIns="45720" rtlCol="0" anchor="t">
            <a:spAutoFit/>
          </a:bodyPr>
          <a:lstStyle/>
          <a:p>
            <a:pPr>
              <a:lnSpc>
                <a:spcPct val="100000"/>
              </a:lnSpc>
            </a:pPr>
            <a:r>
              <a:rPr lang="en-US" sz="2000" dirty="0">
                <a:solidFill>
                  <a:srgbClr val="000000"/>
                </a:solidFill>
                <a:latin typeface="MiSans" pitchFamily="34" charset="0"/>
                <a:ea typeface="MiSans" pitchFamily="34" charset="-122"/>
                <a:cs typeface="MiSans" pitchFamily="34" charset="-120"/>
              </a:rPr>
              <a:t>AI Workforce Revolution</a:t>
            </a:r>
            <a:endParaRPr lang="en-US" sz="1600" dirty="0"/>
          </a:p>
        </p:txBody>
      </p:sp>
      <p:sp>
        <p:nvSpPr>
          <p:cNvPr id="12" name="Text 2"/>
          <p:cNvSpPr/>
          <p:nvPr/>
        </p:nvSpPr>
        <p:spPr>
          <a:xfrm>
            <a:off x="2674728" y="3409657"/>
            <a:ext cx="3338024" cy="306784"/>
          </a:xfrm>
          <a:prstGeom prst="rect">
            <a:avLst/>
          </a:prstGeom>
          <a:noFill/>
          <a:ln/>
        </p:spPr>
        <p:txBody>
          <a:bodyPr wrap="square" lIns="91440" tIns="45720" rIns="91440" bIns="45720" rtlCol="0" anchor="t">
            <a:spAutoFit/>
          </a:bodyPr>
          <a:lstStyle/>
          <a:p>
            <a:pPr>
              <a:lnSpc>
                <a:spcPct val="100000"/>
              </a:lnSpc>
            </a:pPr>
            <a:r>
              <a:rPr lang="en-US" sz="2000" dirty="0">
                <a:solidFill>
                  <a:srgbClr val="000000"/>
                </a:solidFill>
                <a:latin typeface="MiSans" pitchFamily="34" charset="0"/>
                <a:ea typeface="MiSans" pitchFamily="34" charset="-122"/>
                <a:cs typeface="MiSans" pitchFamily="34" charset="-120"/>
              </a:rPr>
              <a:t>Industry Snapshots</a:t>
            </a:r>
            <a:endParaRPr lang="en-US" sz="1600" dirty="0"/>
          </a:p>
        </p:txBody>
      </p:sp>
      <p:sp>
        <p:nvSpPr>
          <p:cNvPr id="13" name="Text 3"/>
          <p:cNvSpPr/>
          <p:nvPr/>
        </p:nvSpPr>
        <p:spPr>
          <a:xfrm>
            <a:off x="2655387" y="4166183"/>
            <a:ext cx="3338024" cy="306784"/>
          </a:xfrm>
          <a:prstGeom prst="rect">
            <a:avLst/>
          </a:prstGeom>
          <a:noFill/>
          <a:ln/>
        </p:spPr>
        <p:txBody>
          <a:bodyPr wrap="square" lIns="91440" tIns="45720" rIns="91440" bIns="45720" rtlCol="0" anchor="t">
            <a:spAutoFit/>
          </a:bodyPr>
          <a:lstStyle/>
          <a:p>
            <a:pPr>
              <a:lnSpc>
                <a:spcPct val="100000"/>
              </a:lnSpc>
            </a:pPr>
            <a:r>
              <a:rPr lang="en-US" sz="2000" dirty="0">
                <a:solidFill>
                  <a:srgbClr val="000000"/>
                </a:solidFill>
                <a:latin typeface="MiSans" pitchFamily="34" charset="0"/>
                <a:ea typeface="MiSans" pitchFamily="34" charset="-122"/>
                <a:cs typeface="MiSans" pitchFamily="34" charset="-120"/>
              </a:rPr>
              <a:t>Winners &amp; Losers</a:t>
            </a:r>
            <a:endParaRPr lang="en-US" sz="1600" dirty="0"/>
          </a:p>
        </p:txBody>
      </p:sp>
      <p:sp>
        <p:nvSpPr>
          <p:cNvPr id="14" name="Text 4"/>
          <p:cNvSpPr/>
          <p:nvPr/>
        </p:nvSpPr>
        <p:spPr>
          <a:xfrm>
            <a:off x="6942465" y="2660401"/>
            <a:ext cx="3338024" cy="306784"/>
          </a:xfrm>
          <a:prstGeom prst="rect">
            <a:avLst/>
          </a:prstGeom>
          <a:noFill/>
          <a:ln/>
        </p:spPr>
        <p:txBody>
          <a:bodyPr wrap="square" lIns="91440" tIns="45720" rIns="91440" bIns="45720" rtlCol="0" anchor="t">
            <a:spAutoFit/>
          </a:bodyPr>
          <a:lstStyle/>
          <a:p>
            <a:pPr>
              <a:lnSpc>
                <a:spcPct val="100000"/>
              </a:lnSpc>
            </a:pPr>
            <a:r>
              <a:rPr lang="en-US" sz="2000" dirty="0">
                <a:solidFill>
                  <a:srgbClr val="000000"/>
                </a:solidFill>
                <a:latin typeface="MiSans" pitchFamily="34" charset="0"/>
                <a:ea typeface="MiSans" pitchFamily="34" charset="-122"/>
                <a:cs typeface="MiSans" pitchFamily="34" charset="-120"/>
              </a:rPr>
              <a:t>Skill &amp; Mindset Toolkit</a:t>
            </a:r>
            <a:endParaRPr lang="en-US" sz="1600" dirty="0"/>
          </a:p>
        </p:txBody>
      </p:sp>
      <p:sp>
        <p:nvSpPr>
          <p:cNvPr id="15" name="Text 5"/>
          <p:cNvSpPr/>
          <p:nvPr/>
        </p:nvSpPr>
        <p:spPr>
          <a:xfrm>
            <a:off x="6961806" y="3409657"/>
            <a:ext cx="2603075" cy="306784"/>
          </a:xfrm>
          <a:prstGeom prst="rect">
            <a:avLst/>
          </a:prstGeom>
          <a:noFill/>
          <a:ln/>
        </p:spPr>
        <p:txBody>
          <a:bodyPr wrap="square" lIns="91440" tIns="45720" rIns="91440" bIns="45720" rtlCol="0" anchor="t">
            <a:spAutoFit/>
          </a:bodyPr>
          <a:lstStyle/>
          <a:p>
            <a:pPr>
              <a:lnSpc>
                <a:spcPct val="100000"/>
              </a:lnSpc>
            </a:pPr>
            <a:r>
              <a:rPr lang="en-US" sz="2000" dirty="0">
                <a:solidFill>
                  <a:srgbClr val="000000"/>
                </a:solidFill>
                <a:latin typeface="MiSans" pitchFamily="34" charset="0"/>
                <a:ea typeface="MiSans" pitchFamily="34" charset="-122"/>
                <a:cs typeface="MiSans" pitchFamily="34" charset="-120"/>
              </a:rPr>
              <a:t>Personal Action Plan</a:t>
            </a:r>
            <a:endParaRPr lang="en-US" sz="1600" dirty="0"/>
          </a:p>
        </p:txBody>
      </p:sp>
      <p:sp>
        <p:nvSpPr>
          <p:cNvPr id="16" name="Text 6"/>
          <p:cNvSpPr/>
          <p:nvPr/>
        </p:nvSpPr>
        <p:spPr>
          <a:xfrm>
            <a:off x="6942465" y="4166183"/>
            <a:ext cx="2622416" cy="306784"/>
          </a:xfrm>
          <a:prstGeom prst="rect">
            <a:avLst/>
          </a:prstGeom>
          <a:noFill/>
          <a:ln/>
        </p:spPr>
        <p:txBody>
          <a:bodyPr wrap="square" lIns="91440" tIns="45720" rIns="91440" bIns="45720" rtlCol="0" anchor="t">
            <a:spAutoFit/>
          </a:bodyPr>
          <a:lstStyle/>
          <a:p>
            <a:pPr>
              <a:lnSpc>
                <a:spcPct val="100000"/>
              </a:lnSpc>
            </a:pPr>
            <a:r>
              <a:rPr lang="en-US" sz="2000" dirty="0">
                <a:solidFill>
                  <a:srgbClr val="000000"/>
                </a:solidFill>
                <a:latin typeface="MiSans" pitchFamily="34" charset="0"/>
                <a:ea typeface="MiSans" pitchFamily="34" charset="-122"/>
                <a:cs typeface="MiSans" pitchFamily="34" charset="-120"/>
              </a:rPr>
              <a:t>Next Steps Forward</a:t>
            </a:r>
            <a:endParaRPr lang="en-US" sz="16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08-d2nf6318bjvh7rlj00h0.png"/>
          <p:cNvPicPr>
            <a:picLocks noChangeAspect="1"/>
          </p:cNvPicPr>
          <p:nvPr/>
        </p:nvPicPr>
        <p:blipFill>
          <a:blip r:embed="rId3"/>
          <a:srcRect l="83" r="83"/>
          <a:stretch/>
        </p:blipFill>
        <p:spPr>
          <a:xfrm>
            <a:off x="0" y="-4128"/>
            <a:ext cx="12206748" cy="6866255"/>
          </a:xfrm>
          <a:prstGeom prst="rect">
            <a:avLst/>
          </a:prstGeom>
        </p:spPr>
      </p:pic>
      <p:sp>
        <p:nvSpPr>
          <p:cNvPr id="3" name="Text 0"/>
          <p:cNvSpPr/>
          <p:nvPr/>
        </p:nvSpPr>
        <p:spPr>
          <a:xfrm>
            <a:off x="3776870" y="70340"/>
            <a:ext cx="8295861" cy="1162050"/>
          </a:xfrm>
          <a:prstGeom prst="rect">
            <a:avLst/>
          </a:prstGeom>
          <a:noFill/>
          <a:ln/>
        </p:spPr>
        <p:txBody>
          <a:bodyPr wrap="square" lIns="91440" tIns="45720" rIns="91440" bIns="45720" rtlCol="0" anchor="t">
            <a:spAutoFit/>
          </a:bodyPr>
          <a:lstStyle/>
          <a:p>
            <a:pPr algn="r">
              <a:lnSpc>
                <a:spcPct val="100000"/>
              </a:lnSpc>
            </a:pPr>
            <a:r>
              <a:rPr lang="en-US" sz="3600" b="1" dirty="0">
                <a:solidFill>
                  <a:srgbClr val="FFFFFF"/>
                </a:solidFill>
                <a:latin typeface="MiSans" pitchFamily="34" charset="0"/>
                <a:ea typeface="MiSans" pitchFamily="34" charset="-122"/>
                <a:cs typeface="MiSans" pitchFamily="34" charset="-120"/>
              </a:rPr>
              <a:t>Map Your Tasks: Automate vs Augment</a:t>
            </a:r>
            <a:endParaRPr lang="en-US" sz="1600" dirty="0"/>
          </a:p>
        </p:txBody>
      </p:sp>
      <p:sp>
        <p:nvSpPr>
          <p:cNvPr id="4" name="Text 1"/>
          <p:cNvSpPr/>
          <p:nvPr/>
        </p:nvSpPr>
        <p:spPr>
          <a:xfrm>
            <a:off x="8017260" y="1251126"/>
            <a:ext cx="2510733" cy="548481"/>
          </a:xfrm>
          <a:prstGeom prst="rect">
            <a:avLst/>
          </a:prstGeom>
          <a:noFill/>
          <a:ln/>
        </p:spPr>
        <p:txBody>
          <a:bodyPr wrap="square" lIns="91440" tIns="45720" rIns="91440" bIns="45720" rtlCol="0" anchor="ctr">
            <a:spAutoFit/>
          </a:bodyPr>
          <a:lstStyle/>
          <a:p>
            <a:pPr algn="ctr">
              <a:lnSpc>
                <a:spcPct val="150000"/>
              </a:lnSpc>
            </a:pPr>
            <a:r>
              <a:rPr lang="en-US" sz="2400" dirty="0">
                <a:solidFill>
                  <a:srgbClr val="FFFFFF"/>
                </a:solidFill>
                <a:latin typeface="MiSans" pitchFamily="34" charset="0"/>
                <a:ea typeface="MiSans" pitchFamily="34" charset="-122"/>
                <a:cs typeface="MiSans" pitchFamily="34" charset="-120"/>
              </a:rPr>
              <a:t>Task Inventory</a:t>
            </a:r>
            <a:endParaRPr lang="en-US" sz="1600" dirty="0"/>
          </a:p>
        </p:txBody>
      </p:sp>
      <p:sp>
        <p:nvSpPr>
          <p:cNvPr id="5" name="Text 2"/>
          <p:cNvSpPr/>
          <p:nvPr/>
        </p:nvSpPr>
        <p:spPr>
          <a:xfrm>
            <a:off x="2267557" y="1146322"/>
            <a:ext cx="6015324" cy="639961"/>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List 5–7 key tasks from your current role. Assess each for repetition, predictability, and business value to identify automation opportunities.</a:t>
            </a:r>
            <a:endParaRPr lang="en-US" sz="1600" dirty="0"/>
          </a:p>
        </p:txBody>
      </p:sp>
      <p:sp>
        <p:nvSpPr>
          <p:cNvPr id="6" name="Text 3"/>
          <p:cNvSpPr/>
          <p:nvPr/>
        </p:nvSpPr>
        <p:spPr>
          <a:xfrm>
            <a:off x="8690327" y="3208597"/>
            <a:ext cx="2510733" cy="548481"/>
          </a:xfrm>
          <a:prstGeom prst="rect">
            <a:avLst/>
          </a:prstGeom>
          <a:noFill/>
          <a:ln/>
        </p:spPr>
        <p:txBody>
          <a:bodyPr wrap="square" lIns="91440" tIns="45720" rIns="91440" bIns="45720" rtlCol="0" anchor="ctr">
            <a:spAutoFit/>
          </a:bodyPr>
          <a:lstStyle/>
          <a:p>
            <a:pPr algn="ctr">
              <a:lnSpc>
                <a:spcPct val="150000"/>
              </a:lnSpc>
            </a:pPr>
            <a:r>
              <a:rPr lang="en-US" sz="2400" dirty="0">
                <a:solidFill>
                  <a:srgbClr val="FFFFFF"/>
                </a:solidFill>
                <a:latin typeface="MiSans" pitchFamily="34" charset="0"/>
                <a:ea typeface="MiSans" pitchFamily="34" charset="-122"/>
                <a:cs typeface="MiSans" pitchFamily="34" charset="-120"/>
              </a:rPr>
              <a:t>Categorization</a:t>
            </a:r>
            <a:endParaRPr lang="en-US" sz="1600" dirty="0"/>
          </a:p>
        </p:txBody>
      </p:sp>
      <p:sp>
        <p:nvSpPr>
          <p:cNvPr id="7" name="Text 4"/>
          <p:cNvSpPr/>
          <p:nvPr/>
        </p:nvSpPr>
        <p:spPr>
          <a:xfrm>
            <a:off x="2940624" y="3103793"/>
            <a:ext cx="6015324" cy="960041"/>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Sort tasks into three categories: Automate (AI can handle), Augment (AI assists), and Human-led (requires human judgment). This helps prioritize where to focus.</a:t>
            </a:r>
            <a:endParaRPr lang="en-US" sz="1600" dirty="0"/>
          </a:p>
        </p:txBody>
      </p:sp>
      <p:sp>
        <p:nvSpPr>
          <p:cNvPr id="8" name="Text 5"/>
          <p:cNvSpPr/>
          <p:nvPr/>
        </p:nvSpPr>
        <p:spPr>
          <a:xfrm>
            <a:off x="9424333" y="5233942"/>
            <a:ext cx="2510733" cy="1097161"/>
          </a:xfrm>
          <a:prstGeom prst="rect">
            <a:avLst/>
          </a:prstGeom>
          <a:noFill/>
          <a:ln/>
        </p:spPr>
        <p:txBody>
          <a:bodyPr wrap="square" lIns="91440" tIns="45720" rIns="91440" bIns="45720" rtlCol="0" anchor="ctr">
            <a:spAutoFit/>
          </a:bodyPr>
          <a:lstStyle/>
          <a:p>
            <a:pPr algn="ctr">
              <a:lnSpc>
                <a:spcPct val="150000"/>
              </a:lnSpc>
            </a:pPr>
            <a:r>
              <a:rPr lang="en-US" sz="2400" dirty="0">
                <a:solidFill>
                  <a:srgbClr val="FFFFFF"/>
                </a:solidFill>
                <a:latin typeface="MiSans" pitchFamily="34" charset="0"/>
                <a:ea typeface="MiSans" pitchFamily="34" charset="-122"/>
                <a:cs typeface="MiSans" pitchFamily="34" charset="-120"/>
              </a:rPr>
              <a:t>Continuous Redesign</a:t>
            </a:r>
            <a:endParaRPr lang="en-US" sz="1600" dirty="0"/>
          </a:p>
        </p:txBody>
      </p:sp>
      <p:sp>
        <p:nvSpPr>
          <p:cNvPr id="9" name="Text 6"/>
          <p:cNvSpPr/>
          <p:nvPr/>
        </p:nvSpPr>
        <p:spPr>
          <a:xfrm>
            <a:off x="3674630" y="5129138"/>
            <a:ext cx="6015324" cy="960041"/>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Use this framework to continuously adapt your role as AI evolves, ensuring you stay ahead of automation trends and maximize your value.</a:t>
            </a:r>
            <a:endParaRPr lang="en-US" sz="1600" dirty="0"/>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01-d2nf6198bjvh7rlj00b0.jpeg"/>
          <p:cNvPicPr>
            <a:picLocks noChangeAspect="1"/>
          </p:cNvPicPr>
          <p:nvPr/>
        </p:nvPicPr>
        <p:blipFill>
          <a:blip r:embed="rId3"/>
          <a:srcRect l="83" r="83"/>
          <a:stretch/>
        </p:blipFill>
        <p:spPr>
          <a:xfrm>
            <a:off x="0" y="-9891"/>
            <a:ext cx="12206748" cy="6877781"/>
          </a:xfrm>
          <a:prstGeom prst="rect">
            <a:avLst/>
          </a:prstGeom>
        </p:spPr>
      </p:pic>
      <p:sp>
        <p:nvSpPr>
          <p:cNvPr id="3" name="Text 0"/>
          <p:cNvSpPr/>
          <p:nvPr/>
        </p:nvSpPr>
        <p:spPr>
          <a:xfrm>
            <a:off x="5600504" y="668464"/>
            <a:ext cx="6472226"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FFFFFF"/>
                </a:solidFill>
                <a:latin typeface="MiSans" pitchFamily="34" charset="0"/>
                <a:ea typeface="MiSans" pitchFamily="34" charset="-122"/>
                <a:cs typeface="MiSans" pitchFamily="34" charset="-120"/>
              </a:rPr>
              <a:t>Draft Your AI-Augmented Role</a:t>
            </a:r>
            <a:endParaRPr lang="en-US" sz="1600" dirty="0"/>
          </a:p>
        </p:txBody>
      </p:sp>
      <p:sp>
        <p:nvSpPr>
          <p:cNvPr id="4" name="Shape 1"/>
          <p:cNvSpPr/>
          <p:nvPr/>
        </p:nvSpPr>
        <p:spPr>
          <a:xfrm>
            <a:off x="5735320" y="1411605"/>
            <a:ext cx="4571365" cy="657225"/>
          </a:xfrm>
          <a:prstGeom prst="rect">
            <a:avLst/>
          </a:prstGeom>
          <a:solidFill>
            <a:srgbClr val="000000"/>
          </a:solidFill>
          <a:ln/>
        </p:spPr>
      </p:sp>
      <p:sp>
        <p:nvSpPr>
          <p:cNvPr id="5" name="Text 2"/>
          <p:cNvSpPr/>
          <p:nvPr/>
        </p:nvSpPr>
        <p:spPr>
          <a:xfrm>
            <a:off x="5735320" y="1411605"/>
            <a:ext cx="4571365" cy="65722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3"/>
          <p:cNvSpPr/>
          <p:nvPr/>
        </p:nvSpPr>
        <p:spPr>
          <a:xfrm>
            <a:off x="10547350" y="219710"/>
            <a:ext cx="1437640" cy="191770"/>
          </a:xfrm>
          <a:prstGeom prst="rect">
            <a:avLst/>
          </a:prstGeom>
          <a:solidFill>
            <a:srgbClr val="9C1613"/>
          </a:solidFill>
          <a:ln/>
        </p:spPr>
      </p:sp>
      <p:sp>
        <p:nvSpPr>
          <p:cNvPr id="7" name="Text 4"/>
          <p:cNvSpPr/>
          <p:nvPr/>
        </p:nvSpPr>
        <p:spPr>
          <a:xfrm>
            <a:off x="10547350" y="219710"/>
            <a:ext cx="1437640" cy="191770"/>
          </a:xfrm>
          <a:prstGeom prst="rect">
            <a:avLst/>
          </a:prstGeom>
          <a:noFill/>
          <a:ln/>
        </p:spPr>
        <p:txBody>
          <a:bodyPr wrap="square" lIns="45720" tIns="91440" rIns="91440" bIns="45720" rtlCol="0" anchor="ctr"/>
          <a:lstStyle/>
          <a:p>
            <a:pPr>
              <a:lnSpc>
                <a:spcPct val="100000"/>
              </a:lnSpc>
            </a:pPr>
            <a:endParaRPr lang="en-US" sz="1600" dirty="0"/>
          </a:p>
        </p:txBody>
      </p:sp>
      <p:pic>
        <p:nvPicPr>
          <p:cNvPr id="8" name="Image 1" descr="https://kimi-img.moonshot.cn/pub/slides/slides_tmpl/image/25-08-27-19:59:00-d2nf6118bjvh7rlj007g.jpg"/>
          <p:cNvPicPr>
            <a:picLocks noChangeAspect="1"/>
          </p:cNvPicPr>
          <p:nvPr/>
        </p:nvPicPr>
        <p:blipFill>
          <a:blip r:embed="rId4"/>
          <a:stretch>
            <a:fillRect/>
          </a:stretch>
        </p:blipFill>
        <p:spPr>
          <a:xfrm>
            <a:off x="6810375" y="4933950"/>
            <a:ext cx="5008245" cy="1783715"/>
          </a:xfrm>
          <a:prstGeom prst="rect">
            <a:avLst/>
          </a:prstGeom>
        </p:spPr>
      </p:pic>
      <p:sp>
        <p:nvSpPr>
          <p:cNvPr id="9" name="Text 5"/>
          <p:cNvSpPr/>
          <p:nvPr/>
        </p:nvSpPr>
        <p:spPr>
          <a:xfrm>
            <a:off x="5792445" y="1510466"/>
            <a:ext cx="4410394" cy="429617"/>
          </a:xfrm>
          <a:prstGeom prst="rect">
            <a:avLst/>
          </a:prstGeom>
          <a:noFill/>
          <a:ln/>
        </p:spPr>
        <p:txBody>
          <a:bodyPr wrap="square" lIns="91440" tIns="45720" rIns="91440" bIns="45720" rtlCol="0" anchor="ctr">
            <a:spAutoFit/>
          </a:bodyPr>
          <a:lstStyle/>
          <a:p>
            <a:pPr>
              <a:lnSpc>
                <a:spcPct val="100000"/>
              </a:lnSpc>
            </a:pPr>
            <a:r>
              <a:rPr lang="en-US" sz="2800" b="1" dirty="0">
                <a:solidFill>
                  <a:srgbClr val="FFFFFF"/>
                </a:solidFill>
                <a:latin typeface="MiSans" pitchFamily="34" charset="0"/>
                <a:ea typeface="MiSans" pitchFamily="34" charset="-122"/>
                <a:cs typeface="MiSans" pitchFamily="34" charset="-120"/>
              </a:rPr>
              <a:t>Future-Ready Role</a:t>
            </a:r>
            <a:endParaRPr lang="en-US" sz="1600" dirty="0"/>
          </a:p>
        </p:txBody>
      </p:sp>
      <p:sp>
        <p:nvSpPr>
          <p:cNvPr id="10" name="Text 6"/>
          <p:cNvSpPr/>
          <p:nvPr/>
        </p:nvSpPr>
        <p:spPr>
          <a:xfrm>
            <a:off x="5653405" y="2056765"/>
            <a:ext cx="5400040" cy="1463080"/>
          </a:xfrm>
          <a:prstGeom prst="rect">
            <a:avLst/>
          </a:prstGeom>
          <a:noFill/>
          <a:ln/>
        </p:spPr>
        <p:txBody>
          <a:bodyPr wrap="square" lIns="91440" tIns="45720" rIns="91440" bIns="45720" rtlCol="0" anchor="t">
            <a:spAutoFit/>
          </a:bodyPr>
          <a:lstStyle/>
          <a:p>
            <a:pPr>
              <a:lnSpc>
                <a:spcPct val="150000"/>
              </a:lnSpc>
            </a:pPr>
            <a:r>
              <a:rPr lang="en-US" sz="1600" dirty="0">
                <a:solidFill>
                  <a:srgbClr val="FFFFFF"/>
                </a:solidFill>
                <a:latin typeface="MiSans" pitchFamily="34" charset="0"/>
                <a:ea typeface="MiSans" pitchFamily="34" charset="-122"/>
                <a:cs typeface="MiSans" pitchFamily="34" charset="-120"/>
              </a:rPr>
              <a:t>Based on your task map, craft a future job description that integrates AI as a collaborator. Define new responsibilities, oversight roles, and value metrics to stay relevant.</a:t>
            </a:r>
            <a:endParaRPr lang="en-US" sz="1600" dirty="0"/>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00-d2nf6118bjvh7rlj0060.jpeg"/>
          <p:cNvPicPr>
            <a:picLocks noChangeAspect="1"/>
          </p:cNvPicPr>
          <p:nvPr/>
        </p:nvPicPr>
        <p:blipFill>
          <a:blip r:embed="rId3"/>
          <a:srcRect/>
          <a:stretch/>
        </p:blipFill>
        <p:spPr>
          <a:xfrm>
            <a:off x="0" y="0"/>
            <a:ext cx="12201772" cy="6863497"/>
          </a:xfrm>
          <a:prstGeom prst="rect">
            <a:avLst/>
          </a:prstGeom>
        </p:spPr>
      </p:pic>
      <p:sp>
        <p:nvSpPr>
          <p:cNvPr id="3" name="Text 0"/>
          <p:cNvSpPr/>
          <p:nvPr/>
        </p:nvSpPr>
        <p:spPr>
          <a:xfrm>
            <a:off x="5680324" y="3429000"/>
            <a:ext cx="6003310" cy="552450"/>
          </a:xfrm>
          <a:prstGeom prst="rect">
            <a:avLst/>
          </a:prstGeom>
          <a:noFill/>
          <a:ln/>
        </p:spPr>
        <p:txBody>
          <a:bodyPr wrap="square" lIns="91440" tIns="45720" rIns="91440" bIns="45720" rtlCol="0" anchor="t">
            <a:spAutoFit/>
          </a:bodyPr>
          <a:lstStyle/>
          <a:p>
            <a:pPr>
              <a:lnSpc>
                <a:spcPct val="100000"/>
              </a:lnSpc>
            </a:pPr>
            <a:r>
              <a:rPr lang="en-US" sz="3600" b="1" dirty="0">
                <a:solidFill>
                  <a:srgbClr val="000000"/>
                </a:solidFill>
                <a:latin typeface="MiSans" pitchFamily="34" charset="0"/>
                <a:ea typeface="MiSans" pitchFamily="34" charset="-122"/>
                <a:cs typeface="MiSans" pitchFamily="34" charset="-120"/>
              </a:rPr>
              <a:t>Next Steps Forward</a:t>
            </a:r>
            <a:endParaRPr lang="en-US" sz="1600" dirty="0"/>
          </a:p>
        </p:txBody>
      </p:sp>
      <p:sp>
        <p:nvSpPr>
          <p:cNvPr id="4" name="Text 1"/>
          <p:cNvSpPr/>
          <p:nvPr/>
        </p:nvSpPr>
        <p:spPr>
          <a:xfrm>
            <a:off x="5680324" y="2117249"/>
            <a:ext cx="6762322" cy="1104900"/>
          </a:xfrm>
          <a:prstGeom prst="rect">
            <a:avLst/>
          </a:prstGeom>
          <a:noFill/>
          <a:ln/>
        </p:spPr>
        <p:txBody>
          <a:bodyPr wrap="square" lIns="91440" tIns="45720" rIns="91440" bIns="45720" rtlCol="0" anchor="t">
            <a:spAutoFit/>
          </a:bodyPr>
          <a:lstStyle/>
          <a:p>
            <a:pPr>
              <a:lnSpc>
                <a:spcPct val="100000"/>
              </a:lnSpc>
            </a:pPr>
            <a:r>
              <a:rPr lang="en-US" sz="7200" b="1" dirty="0">
                <a:solidFill>
                  <a:srgbClr val="000000"/>
                </a:solidFill>
                <a:latin typeface="MiSans" pitchFamily="34" charset="0"/>
                <a:ea typeface="MiSans" pitchFamily="34" charset="-122"/>
                <a:cs typeface="MiSans" pitchFamily="34" charset="-120"/>
              </a:rPr>
              <a:t>CHAPTER.06</a:t>
            </a:r>
            <a:endParaRPr lang="en-US" sz="1600" dirty="0"/>
          </a:p>
        </p:txBody>
      </p:sp>
      <p:sp>
        <p:nvSpPr>
          <p:cNvPr id="5" name="Shape 2"/>
          <p:cNvSpPr/>
          <p:nvPr/>
        </p:nvSpPr>
        <p:spPr>
          <a:xfrm>
            <a:off x="11396133" y="0"/>
            <a:ext cx="575002" cy="762000"/>
          </a:xfrm>
          <a:prstGeom prst="rect">
            <a:avLst/>
          </a:prstGeom>
          <a:solidFill>
            <a:srgbClr val="A20F11"/>
          </a:solidFill>
          <a:ln/>
        </p:spPr>
      </p:sp>
      <p:sp>
        <p:nvSpPr>
          <p:cNvPr id="6" name="Text 3"/>
          <p:cNvSpPr/>
          <p:nvPr/>
        </p:nvSpPr>
        <p:spPr>
          <a:xfrm>
            <a:off x="11396133" y="0"/>
            <a:ext cx="575002" cy="762000"/>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09-d2nf6398bjvh7rlj00j0.png"/>
          <p:cNvPicPr>
            <a:picLocks noChangeAspect="1"/>
          </p:cNvPicPr>
          <p:nvPr/>
        </p:nvPicPr>
        <p:blipFill>
          <a:blip r:embed="rId3"/>
          <a:srcRect l="83" r="83"/>
          <a:stretch/>
        </p:blipFill>
        <p:spPr>
          <a:xfrm>
            <a:off x="0" y="-4128"/>
            <a:ext cx="12206748" cy="6866255"/>
          </a:xfrm>
          <a:prstGeom prst="rect">
            <a:avLst/>
          </a:prstGeom>
        </p:spPr>
      </p:pic>
      <p:sp>
        <p:nvSpPr>
          <p:cNvPr id="3" name="Shape 0"/>
          <p:cNvSpPr/>
          <p:nvPr/>
        </p:nvSpPr>
        <p:spPr>
          <a:xfrm>
            <a:off x="7167359" y="1261781"/>
            <a:ext cx="121921" cy="121921"/>
          </a:xfrm>
          <a:prstGeom prst="rect">
            <a:avLst/>
          </a:prstGeom>
          <a:solidFill>
            <a:srgbClr val="000000"/>
          </a:solidFill>
          <a:ln/>
        </p:spPr>
      </p:sp>
      <p:sp>
        <p:nvSpPr>
          <p:cNvPr id="4" name="Text 1"/>
          <p:cNvSpPr/>
          <p:nvPr/>
        </p:nvSpPr>
        <p:spPr>
          <a:xfrm>
            <a:off x="7167359" y="1261781"/>
            <a:ext cx="121921" cy="121921"/>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921973" y="4282627"/>
            <a:ext cx="121921" cy="121921"/>
          </a:xfrm>
          <a:prstGeom prst="rect">
            <a:avLst/>
          </a:prstGeom>
          <a:solidFill>
            <a:srgbClr val="000000"/>
          </a:solidFill>
          <a:ln/>
        </p:spPr>
      </p:sp>
      <p:sp>
        <p:nvSpPr>
          <p:cNvPr id="6" name="Text 3"/>
          <p:cNvSpPr/>
          <p:nvPr/>
        </p:nvSpPr>
        <p:spPr>
          <a:xfrm>
            <a:off x="921973" y="4282627"/>
            <a:ext cx="121921" cy="121921"/>
          </a:xfrm>
          <a:prstGeom prst="rect">
            <a:avLst/>
          </a:prstGeom>
          <a:noFill/>
          <a:ln/>
        </p:spPr>
        <p:txBody>
          <a:bodyPr wrap="square" lIns="45720" tIns="91440" rIns="91440" bIns="45720" rtlCol="0" anchor="ctr"/>
          <a:lstStyle/>
          <a:p>
            <a:pPr>
              <a:lnSpc>
                <a:spcPct val="100000"/>
              </a:lnSpc>
            </a:pPr>
            <a:endParaRPr lang="en-US" sz="1600" dirty="0"/>
          </a:p>
        </p:txBody>
      </p:sp>
      <p:sp>
        <p:nvSpPr>
          <p:cNvPr id="7" name="Text 4"/>
          <p:cNvSpPr/>
          <p:nvPr/>
        </p:nvSpPr>
        <p:spPr>
          <a:xfrm>
            <a:off x="3776870" y="70340"/>
            <a:ext cx="8295861" cy="552450"/>
          </a:xfrm>
          <a:prstGeom prst="rect">
            <a:avLst/>
          </a:prstGeom>
          <a:noFill/>
          <a:ln/>
        </p:spPr>
        <p:txBody>
          <a:bodyPr wrap="square" lIns="91440" tIns="45720" rIns="91440" bIns="45720" rtlCol="0" anchor="t">
            <a:spAutoFit/>
          </a:bodyPr>
          <a:lstStyle/>
          <a:p>
            <a:pPr algn="r">
              <a:lnSpc>
                <a:spcPct val="100000"/>
              </a:lnSpc>
            </a:pPr>
            <a:r>
              <a:rPr lang="en-US" sz="3600" b="1" dirty="0">
                <a:solidFill>
                  <a:srgbClr val="FFFFFF"/>
                </a:solidFill>
                <a:latin typeface="MiSans" pitchFamily="34" charset="0"/>
                <a:ea typeface="MiSans" pitchFamily="34" charset="-122"/>
                <a:cs typeface="MiSans" pitchFamily="34" charset="-120"/>
              </a:rPr>
              <a:t>Module Takeaways &amp; Momentum</a:t>
            </a:r>
            <a:endParaRPr lang="en-US" sz="1600" dirty="0"/>
          </a:p>
        </p:txBody>
      </p:sp>
      <p:sp>
        <p:nvSpPr>
          <p:cNvPr id="8" name="Text 5"/>
          <p:cNvSpPr/>
          <p:nvPr/>
        </p:nvSpPr>
        <p:spPr>
          <a:xfrm>
            <a:off x="986859" y="4133143"/>
            <a:ext cx="3877082" cy="368300"/>
          </a:xfrm>
          <a:prstGeom prst="rect">
            <a:avLst/>
          </a:prstGeom>
          <a:noFill/>
          <a:ln/>
        </p:spPr>
        <p:txBody>
          <a:bodyPr wrap="square" lIns="91440" tIns="45720" rIns="91440" bIns="45720" rtlCol="0" anchor="ctr">
            <a:spAutoFit/>
          </a:bodyPr>
          <a:lstStyle/>
          <a:p>
            <a:pPr>
              <a:lnSpc>
                <a:spcPct val="100000"/>
              </a:lnSpc>
            </a:pPr>
            <a:r>
              <a:rPr lang="en-US" sz="2400" b="1" dirty="0">
                <a:solidFill>
                  <a:srgbClr val="000000"/>
                </a:solidFill>
                <a:latin typeface="MiSans" pitchFamily="34" charset="0"/>
                <a:ea typeface="MiSans" pitchFamily="34" charset="-122"/>
                <a:cs typeface="MiSans" pitchFamily="34" charset="-120"/>
              </a:rPr>
              <a:t>Key Insights</a:t>
            </a:r>
            <a:endParaRPr lang="en-US" sz="1600" dirty="0"/>
          </a:p>
        </p:txBody>
      </p:sp>
      <p:sp>
        <p:nvSpPr>
          <p:cNvPr id="9" name="Text 6"/>
          <p:cNvSpPr/>
          <p:nvPr/>
        </p:nvSpPr>
        <p:spPr>
          <a:xfrm>
            <a:off x="183471" y="4528096"/>
            <a:ext cx="5634399" cy="1463080"/>
          </a:xfrm>
          <a:prstGeom prst="rect">
            <a:avLst/>
          </a:prstGeom>
          <a:noFill/>
          <a:ln/>
        </p:spPr>
        <p:txBody>
          <a:bodyPr wrap="square" lIns="91440" tIns="45720" rIns="91440" bIns="45720" rtlCol="0" anchor="t">
            <a:spAutoFit/>
          </a:bodyPr>
          <a:lstStyle/>
          <a:p>
            <a:pPr>
              <a:lnSpc>
                <a:spcPct val="150000"/>
              </a:lnSpc>
            </a:pPr>
            <a:r>
              <a:rPr lang="en-US" sz="1600" dirty="0">
                <a:solidFill>
                  <a:srgbClr val="000000"/>
                </a:solidFill>
                <a:latin typeface="MiSans" pitchFamily="34" charset="0"/>
                <a:ea typeface="MiSans" pitchFamily="34" charset="-122"/>
                <a:cs typeface="MiSans" pitchFamily="34" charset="-120"/>
              </a:rPr>
              <a:t>AI is transforming industries today, not tomorrow. Repetitive roles are at risk, while hybrid and AI-native roles are emerging rapidly. Human creativity, ethics, and empathy are more valuable than ever.</a:t>
            </a:r>
            <a:endParaRPr lang="en-US" sz="1600" dirty="0"/>
          </a:p>
        </p:txBody>
      </p:sp>
      <p:sp>
        <p:nvSpPr>
          <p:cNvPr id="10" name="Text 7"/>
          <p:cNvSpPr/>
          <p:nvPr/>
        </p:nvSpPr>
        <p:spPr>
          <a:xfrm>
            <a:off x="7239749" y="1091919"/>
            <a:ext cx="3991382" cy="368300"/>
          </a:xfrm>
          <a:prstGeom prst="rect">
            <a:avLst/>
          </a:prstGeom>
          <a:noFill/>
          <a:ln/>
        </p:spPr>
        <p:txBody>
          <a:bodyPr wrap="square" lIns="91440" tIns="45720" rIns="91440" bIns="45720" rtlCol="0" anchor="ctr">
            <a:spAutoFit/>
          </a:bodyPr>
          <a:lstStyle/>
          <a:p>
            <a:pPr>
              <a:lnSpc>
                <a:spcPct val="100000"/>
              </a:lnSpc>
            </a:pPr>
            <a:r>
              <a:rPr lang="en-US" sz="2400" b="1" dirty="0">
                <a:solidFill>
                  <a:srgbClr val="000000"/>
                </a:solidFill>
                <a:latin typeface="MiSans" pitchFamily="34" charset="0"/>
                <a:ea typeface="MiSans" pitchFamily="34" charset="-122"/>
                <a:cs typeface="MiSans" pitchFamily="34" charset="-120"/>
              </a:rPr>
              <a:t>Actionable Steps</a:t>
            </a:r>
            <a:endParaRPr lang="en-US" sz="1600" dirty="0"/>
          </a:p>
        </p:txBody>
      </p:sp>
      <p:sp>
        <p:nvSpPr>
          <p:cNvPr id="11" name="Text 8"/>
          <p:cNvSpPr/>
          <p:nvPr/>
        </p:nvSpPr>
        <p:spPr>
          <a:xfrm>
            <a:off x="6365058" y="1597117"/>
            <a:ext cx="5654040" cy="1463080"/>
          </a:xfrm>
          <a:prstGeom prst="rect">
            <a:avLst/>
          </a:prstGeom>
          <a:noFill/>
          <a:ln/>
        </p:spPr>
        <p:txBody>
          <a:bodyPr wrap="square" lIns="91440" tIns="45720" rIns="91440" bIns="45720" rtlCol="0" anchor="t">
            <a:spAutoFit/>
          </a:bodyPr>
          <a:lstStyle/>
          <a:p>
            <a:pPr>
              <a:lnSpc>
                <a:spcPct val="150000"/>
              </a:lnSpc>
            </a:pPr>
            <a:r>
              <a:rPr lang="en-US" sz="1600" dirty="0">
                <a:solidFill>
                  <a:srgbClr val="000000"/>
                </a:solidFill>
                <a:latin typeface="MiSans" pitchFamily="34" charset="0"/>
                <a:ea typeface="MiSans" pitchFamily="34" charset="-122"/>
                <a:cs typeface="MiSans" pitchFamily="34" charset="-120"/>
              </a:rPr>
              <a:t>Develop AI literacy, critical thinking, and ethical awareness. Proactively shape AI adoption in your field rather than being passively reshaped by it. Stay adaptable and continuously upskill.</a:t>
            </a:r>
            <a:endParaRPr lang="en-US" sz="1600" dirty="0"/>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8:57-d2nf6098bjvh7rlivvv0.jpeg"/>
          <p:cNvPicPr>
            <a:picLocks noChangeAspect="1"/>
          </p:cNvPicPr>
          <p:nvPr/>
        </p:nvPicPr>
        <p:blipFill>
          <a:blip r:embed="rId3"/>
          <a:stretch>
            <a:fillRect/>
          </a:stretch>
        </p:blipFill>
        <p:spPr>
          <a:xfrm>
            <a:off x="0" y="0"/>
            <a:ext cx="12192000" cy="6858000"/>
          </a:xfrm>
          <a:prstGeom prst="rect">
            <a:avLst/>
          </a:prstGeom>
        </p:spPr>
      </p:pic>
      <p:pic>
        <p:nvPicPr>
          <p:cNvPr id="3" name="Image 1" descr="https://kimi-img.moonshot.cn/pub/slides/slides_tmpl/image/25-08-27-19:59:15-d2nf64p8bjvh7rlj00o0.png"/>
          <p:cNvPicPr>
            <a:picLocks noChangeAspect="1"/>
          </p:cNvPicPr>
          <p:nvPr/>
        </p:nvPicPr>
        <p:blipFill>
          <a:blip r:embed="rId4"/>
          <a:stretch>
            <a:fillRect/>
          </a:stretch>
        </p:blipFill>
        <p:spPr>
          <a:xfrm>
            <a:off x="7075463" y="581384"/>
            <a:ext cx="4424131" cy="5891048"/>
          </a:xfrm>
          <a:prstGeom prst="rect">
            <a:avLst/>
          </a:prstGeom>
        </p:spPr>
      </p:pic>
      <p:pic>
        <p:nvPicPr>
          <p:cNvPr id="4" name="Image 2" descr="https://kimi-img.moonshot.cn/pub/slides/slides_tmpl/image/25-08-27-19:59:13-d2nf6498bjvh7rlj00mg.png"/>
          <p:cNvPicPr>
            <a:picLocks noChangeAspect="1"/>
          </p:cNvPicPr>
          <p:nvPr/>
        </p:nvPicPr>
        <p:blipFill>
          <a:blip r:embed="rId5"/>
          <a:srcRect l="-299" t="-1902" r="299" b="23995"/>
          <a:stretch/>
        </p:blipFill>
        <p:spPr>
          <a:xfrm>
            <a:off x="494030" y="2757805"/>
            <a:ext cx="5479415" cy="1342390"/>
          </a:xfrm>
          <a:prstGeom prst="rect">
            <a:avLst/>
          </a:prstGeom>
        </p:spPr>
      </p:pic>
      <p:sp>
        <p:nvSpPr>
          <p:cNvPr id="5" name="Shape 0"/>
          <p:cNvSpPr/>
          <p:nvPr/>
        </p:nvSpPr>
        <p:spPr>
          <a:xfrm>
            <a:off x="7075463" y="790276"/>
            <a:ext cx="292290" cy="292290"/>
          </a:xfrm>
          <a:prstGeom prst="rect">
            <a:avLst/>
          </a:prstGeom>
          <a:solidFill>
            <a:srgbClr val="000000"/>
          </a:solidFill>
          <a:ln/>
        </p:spPr>
      </p:sp>
      <p:sp>
        <p:nvSpPr>
          <p:cNvPr id="6" name="Text 1"/>
          <p:cNvSpPr/>
          <p:nvPr/>
        </p:nvSpPr>
        <p:spPr>
          <a:xfrm>
            <a:off x="7075463" y="790276"/>
            <a:ext cx="292290" cy="29229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2"/>
          <p:cNvSpPr/>
          <p:nvPr/>
        </p:nvSpPr>
        <p:spPr>
          <a:xfrm>
            <a:off x="-58997" y="283825"/>
            <a:ext cx="5869459" cy="45719"/>
          </a:xfrm>
          <a:prstGeom prst="rect">
            <a:avLst/>
          </a:prstGeom>
          <a:solidFill>
            <a:srgbClr val="000000"/>
          </a:solidFill>
          <a:ln/>
        </p:spPr>
      </p:sp>
      <p:sp>
        <p:nvSpPr>
          <p:cNvPr id="8" name="Text 3"/>
          <p:cNvSpPr/>
          <p:nvPr/>
        </p:nvSpPr>
        <p:spPr>
          <a:xfrm>
            <a:off x="-58997" y="283825"/>
            <a:ext cx="5869459" cy="45719"/>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4"/>
          <p:cNvSpPr/>
          <p:nvPr/>
        </p:nvSpPr>
        <p:spPr>
          <a:xfrm>
            <a:off x="-82502" y="181124"/>
            <a:ext cx="5869459" cy="0"/>
          </a:xfrm>
          <a:prstGeom prst="line">
            <a:avLst/>
          </a:prstGeom>
          <a:noFill/>
          <a:ln w="19050">
            <a:solidFill>
              <a:srgbClr val="000000"/>
            </a:solidFill>
            <a:prstDash val="solid"/>
            <a:headEnd type="none"/>
            <a:tailEnd type="none"/>
          </a:ln>
        </p:spPr>
      </p:sp>
      <p:sp>
        <p:nvSpPr>
          <p:cNvPr id="10" name="Shape 5"/>
          <p:cNvSpPr/>
          <p:nvPr/>
        </p:nvSpPr>
        <p:spPr>
          <a:xfrm>
            <a:off x="5748587" y="139874"/>
            <a:ext cx="81573" cy="81573"/>
          </a:xfrm>
          <a:prstGeom prst="ellipse">
            <a:avLst/>
          </a:prstGeom>
          <a:solidFill>
            <a:srgbClr val="000000"/>
          </a:solidFill>
          <a:ln/>
        </p:spPr>
      </p:sp>
      <p:sp>
        <p:nvSpPr>
          <p:cNvPr id="11" name="Text 6"/>
          <p:cNvSpPr/>
          <p:nvPr/>
        </p:nvSpPr>
        <p:spPr>
          <a:xfrm>
            <a:off x="5748587" y="139874"/>
            <a:ext cx="81573" cy="81573"/>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00-d2nf6118bjvh7rlj0060.jpeg"/>
          <p:cNvPicPr>
            <a:picLocks noChangeAspect="1"/>
          </p:cNvPicPr>
          <p:nvPr/>
        </p:nvPicPr>
        <p:blipFill>
          <a:blip r:embed="rId3"/>
          <a:srcRect/>
          <a:stretch/>
        </p:blipFill>
        <p:spPr>
          <a:xfrm>
            <a:off x="0" y="0"/>
            <a:ext cx="12201772" cy="6863497"/>
          </a:xfrm>
          <a:prstGeom prst="rect">
            <a:avLst/>
          </a:prstGeom>
        </p:spPr>
      </p:pic>
      <p:sp>
        <p:nvSpPr>
          <p:cNvPr id="3" name="Text 0"/>
          <p:cNvSpPr/>
          <p:nvPr/>
        </p:nvSpPr>
        <p:spPr>
          <a:xfrm>
            <a:off x="5680324" y="3429000"/>
            <a:ext cx="6003310" cy="552450"/>
          </a:xfrm>
          <a:prstGeom prst="rect">
            <a:avLst/>
          </a:prstGeom>
          <a:noFill/>
          <a:ln/>
        </p:spPr>
        <p:txBody>
          <a:bodyPr wrap="square" lIns="91440" tIns="45720" rIns="91440" bIns="45720" rtlCol="0" anchor="t">
            <a:spAutoFit/>
          </a:bodyPr>
          <a:lstStyle/>
          <a:p>
            <a:pPr>
              <a:lnSpc>
                <a:spcPct val="100000"/>
              </a:lnSpc>
            </a:pPr>
            <a:r>
              <a:rPr lang="en-US" sz="3600" b="1" dirty="0">
                <a:solidFill>
                  <a:srgbClr val="000000"/>
                </a:solidFill>
                <a:latin typeface="MiSans" pitchFamily="34" charset="0"/>
                <a:ea typeface="MiSans" pitchFamily="34" charset="-122"/>
                <a:cs typeface="MiSans" pitchFamily="34" charset="-120"/>
              </a:rPr>
              <a:t>AI Workforce Revolution</a:t>
            </a:r>
            <a:endParaRPr lang="en-US" sz="1600" dirty="0"/>
          </a:p>
        </p:txBody>
      </p:sp>
      <p:sp>
        <p:nvSpPr>
          <p:cNvPr id="4" name="Text 1"/>
          <p:cNvSpPr/>
          <p:nvPr/>
        </p:nvSpPr>
        <p:spPr>
          <a:xfrm>
            <a:off x="5680324" y="2117249"/>
            <a:ext cx="6762322" cy="1104900"/>
          </a:xfrm>
          <a:prstGeom prst="rect">
            <a:avLst/>
          </a:prstGeom>
          <a:noFill/>
          <a:ln/>
        </p:spPr>
        <p:txBody>
          <a:bodyPr wrap="square" lIns="91440" tIns="45720" rIns="91440" bIns="45720" rtlCol="0" anchor="t">
            <a:spAutoFit/>
          </a:bodyPr>
          <a:lstStyle/>
          <a:p>
            <a:pPr>
              <a:lnSpc>
                <a:spcPct val="100000"/>
              </a:lnSpc>
            </a:pPr>
            <a:r>
              <a:rPr lang="en-US" sz="7200" b="1" dirty="0">
                <a:solidFill>
                  <a:srgbClr val="000000"/>
                </a:solidFill>
                <a:latin typeface="MiSans" pitchFamily="34" charset="0"/>
                <a:ea typeface="MiSans" pitchFamily="34" charset="-122"/>
                <a:cs typeface="MiSans" pitchFamily="34" charset="-120"/>
              </a:rPr>
              <a:t>CHAPTER.01</a:t>
            </a:r>
            <a:endParaRPr lang="en-US" sz="1600" dirty="0"/>
          </a:p>
        </p:txBody>
      </p:sp>
      <p:sp>
        <p:nvSpPr>
          <p:cNvPr id="5" name="Shape 2"/>
          <p:cNvSpPr/>
          <p:nvPr/>
        </p:nvSpPr>
        <p:spPr>
          <a:xfrm>
            <a:off x="11396133" y="0"/>
            <a:ext cx="575002" cy="762000"/>
          </a:xfrm>
          <a:prstGeom prst="rect">
            <a:avLst/>
          </a:prstGeom>
          <a:solidFill>
            <a:srgbClr val="A20F11"/>
          </a:solidFill>
          <a:ln/>
        </p:spPr>
      </p:sp>
      <p:sp>
        <p:nvSpPr>
          <p:cNvPr id="6" name="Text 3"/>
          <p:cNvSpPr/>
          <p:nvPr/>
        </p:nvSpPr>
        <p:spPr>
          <a:xfrm>
            <a:off x="11396133" y="0"/>
            <a:ext cx="575002" cy="762000"/>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08-d2nf6318bjvh7rlj00ig.png"/>
          <p:cNvPicPr>
            <a:picLocks noChangeAspect="1"/>
          </p:cNvPicPr>
          <p:nvPr/>
        </p:nvPicPr>
        <p:blipFill>
          <a:blip r:embed="rId3"/>
          <a:srcRect l="83" r="83"/>
          <a:stretch/>
        </p:blipFill>
        <p:spPr>
          <a:xfrm>
            <a:off x="0" y="-4128"/>
            <a:ext cx="12206748" cy="6866255"/>
          </a:xfrm>
          <a:prstGeom prst="rect">
            <a:avLst/>
          </a:prstGeom>
        </p:spPr>
      </p:pic>
      <p:sp>
        <p:nvSpPr>
          <p:cNvPr id="3" name="Text 0"/>
          <p:cNvSpPr/>
          <p:nvPr/>
        </p:nvSpPr>
        <p:spPr>
          <a:xfrm>
            <a:off x="7651338" y="389293"/>
            <a:ext cx="4333814" cy="1968500"/>
          </a:xfrm>
          <a:prstGeom prst="rect">
            <a:avLst/>
          </a:prstGeom>
          <a:noFill/>
          <a:ln/>
        </p:spPr>
        <p:txBody>
          <a:bodyPr wrap="square" lIns="91440" tIns="45720" rIns="91440" bIns="45720" rtlCol="0" anchor="t">
            <a:spAutoFit/>
          </a:bodyPr>
          <a:lstStyle/>
          <a:p>
            <a:pPr algn="ctr">
              <a:lnSpc>
                <a:spcPct val="100000"/>
              </a:lnSpc>
            </a:pPr>
            <a:r>
              <a:rPr lang="en-US" sz="4000" b="1" dirty="0">
                <a:solidFill>
                  <a:srgbClr val="FFFFFF"/>
                </a:solidFill>
                <a:latin typeface="MiSans" pitchFamily="34" charset="0"/>
                <a:ea typeface="MiSans" pitchFamily="34" charset="-122"/>
                <a:cs typeface="MiSans" pitchFamily="34" charset="-120"/>
              </a:rPr>
              <a:t>AI Reshapes Every Industry Now</a:t>
            </a:r>
            <a:endParaRPr lang="en-US" sz="1600" dirty="0"/>
          </a:p>
        </p:txBody>
      </p:sp>
      <p:sp>
        <p:nvSpPr>
          <p:cNvPr id="4" name="Text 1"/>
          <p:cNvSpPr/>
          <p:nvPr/>
        </p:nvSpPr>
        <p:spPr>
          <a:xfrm>
            <a:off x="3526653" y="413939"/>
            <a:ext cx="3772025" cy="457200"/>
          </a:xfrm>
          <a:prstGeom prst="rect">
            <a:avLst/>
          </a:prstGeom>
          <a:noFill/>
          <a:ln/>
        </p:spPr>
        <p:txBody>
          <a:bodyPr wrap="square" lIns="91440" tIns="45720" rIns="91440" bIns="45720" rtlCol="0" anchor="ctr">
            <a:spAutoFit/>
          </a:bodyPr>
          <a:lstStyle/>
          <a:p>
            <a:pPr algn="ctr">
              <a:lnSpc>
                <a:spcPct val="150000"/>
              </a:lnSpc>
            </a:pPr>
            <a:r>
              <a:rPr lang="en-US" sz="2000" b="1" dirty="0">
                <a:solidFill>
                  <a:srgbClr val="000000"/>
                </a:solidFill>
                <a:latin typeface="MiSans" pitchFamily="34" charset="0"/>
                <a:ea typeface="MiSans" pitchFamily="34" charset="-122"/>
                <a:cs typeface="MiSans" pitchFamily="34" charset="-120"/>
              </a:rPr>
              <a:t>AI as Infrastructure</a:t>
            </a:r>
            <a:endParaRPr lang="en-US" sz="1600" dirty="0"/>
          </a:p>
        </p:txBody>
      </p:sp>
      <p:sp>
        <p:nvSpPr>
          <p:cNvPr id="5" name="Text 2"/>
          <p:cNvSpPr/>
          <p:nvPr/>
        </p:nvSpPr>
        <p:spPr>
          <a:xfrm>
            <a:off x="3526653" y="935407"/>
            <a:ext cx="3772025" cy="192008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AI is no longer a futuristic concept but a foundational layer in industries worldwide, automating routine tasks, accelerating workflows, and driving innovation. From healthcare to finance, its impact is felt daily, redefining job roles and career trajectories.</a:t>
            </a:r>
            <a:endParaRPr lang="en-US" sz="1600" dirty="0"/>
          </a:p>
        </p:txBody>
      </p:sp>
      <p:sp>
        <p:nvSpPr>
          <p:cNvPr id="6" name="Text 3"/>
          <p:cNvSpPr/>
          <p:nvPr/>
        </p:nvSpPr>
        <p:spPr>
          <a:xfrm>
            <a:off x="220526" y="3704602"/>
            <a:ext cx="3772025" cy="457200"/>
          </a:xfrm>
          <a:prstGeom prst="rect">
            <a:avLst/>
          </a:prstGeom>
          <a:noFill/>
          <a:ln/>
        </p:spPr>
        <p:txBody>
          <a:bodyPr wrap="square" lIns="91440" tIns="45720" rIns="91440" bIns="45720" rtlCol="0" anchor="ctr">
            <a:spAutoFit/>
          </a:bodyPr>
          <a:lstStyle/>
          <a:p>
            <a:pPr algn="ctr">
              <a:lnSpc>
                <a:spcPct val="150000"/>
              </a:lnSpc>
            </a:pPr>
            <a:r>
              <a:rPr lang="en-US" sz="2000" b="1" dirty="0">
                <a:solidFill>
                  <a:srgbClr val="000000"/>
                </a:solidFill>
                <a:latin typeface="MiSans" pitchFamily="34" charset="0"/>
                <a:ea typeface="MiSans" pitchFamily="34" charset="-122"/>
                <a:cs typeface="MiSans" pitchFamily="34" charset="-120"/>
              </a:rPr>
              <a:t>Real-Time Transformation</a:t>
            </a:r>
            <a:endParaRPr lang="en-US" sz="1600" dirty="0"/>
          </a:p>
        </p:txBody>
      </p:sp>
      <p:sp>
        <p:nvSpPr>
          <p:cNvPr id="7" name="Text 4"/>
          <p:cNvSpPr/>
          <p:nvPr/>
        </p:nvSpPr>
        <p:spPr>
          <a:xfrm>
            <a:off x="220526" y="4253748"/>
            <a:ext cx="3555990" cy="2239963"/>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The shift is happening now, not in the distant future. AI tools are integrated into everyday workflows, from drafting emails to predicting market trends. This immediate presence demands an urgent understanding of how AI can enhance or alter existing roles.</a:t>
            </a:r>
            <a:endParaRPr lang="en-US" sz="1600" dirty="0"/>
          </a:p>
        </p:txBody>
      </p:sp>
      <p:sp>
        <p:nvSpPr>
          <p:cNvPr id="8" name="Text 5"/>
          <p:cNvSpPr/>
          <p:nvPr/>
        </p:nvSpPr>
        <p:spPr>
          <a:xfrm>
            <a:off x="7448694" y="3071333"/>
            <a:ext cx="3772025" cy="457200"/>
          </a:xfrm>
          <a:prstGeom prst="rect">
            <a:avLst/>
          </a:prstGeom>
          <a:noFill/>
          <a:ln/>
        </p:spPr>
        <p:txBody>
          <a:bodyPr wrap="square" lIns="91440" tIns="45720" rIns="91440" bIns="45720" rtlCol="0" anchor="ctr">
            <a:spAutoFit/>
          </a:bodyPr>
          <a:lstStyle/>
          <a:p>
            <a:pPr algn="ctr">
              <a:lnSpc>
                <a:spcPct val="150000"/>
              </a:lnSpc>
            </a:pPr>
            <a:r>
              <a:rPr lang="en-US" sz="2000" b="1" dirty="0">
                <a:solidFill>
                  <a:srgbClr val="000000"/>
                </a:solidFill>
                <a:latin typeface="MiSans" pitchFamily="34" charset="0"/>
                <a:ea typeface="MiSans" pitchFamily="34" charset="-122"/>
                <a:cs typeface="MiSans" pitchFamily="34" charset="-120"/>
              </a:rPr>
              <a:t>Career Adaptation Imperative</a:t>
            </a:r>
            <a:endParaRPr lang="en-US" sz="1600" dirty="0"/>
          </a:p>
        </p:txBody>
      </p:sp>
      <p:sp>
        <p:nvSpPr>
          <p:cNvPr id="9" name="Text 6"/>
          <p:cNvSpPr/>
          <p:nvPr/>
        </p:nvSpPr>
        <p:spPr>
          <a:xfrm>
            <a:off x="7448694" y="3594662"/>
            <a:ext cx="4333814" cy="127992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Professionals must adapt quickly to leverage AI as a tool rather than be replaced by it. Understanding AI’s capabilities and limitations is crucial for staying relevant in a rapidly evolving job market.</a:t>
            </a:r>
            <a:endParaRPr lang="en-US" sz="1600"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08-d2nf6318bjvh7rlj00hg.png"/>
          <p:cNvPicPr>
            <a:picLocks noChangeAspect="1"/>
          </p:cNvPicPr>
          <p:nvPr/>
        </p:nvPicPr>
        <p:blipFill>
          <a:blip r:embed="rId3"/>
          <a:srcRect l="83" r="83"/>
          <a:stretch/>
        </p:blipFill>
        <p:spPr>
          <a:xfrm>
            <a:off x="0" y="-4128"/>
            <a:ext cx="12206748" cy="6866255"/>
          </a:xfrm>
          <a:prstGeom prst="rect">
            <a:avLst/>
          </a:prstGeom>
        </p:spPr>
      </p:pic>
      <p:sp>
        <p:nvSpPr>
          <p:cNvPr id="3" name="Text 0"/>
          <p:cNvSpPr/>
          <p:nvPr/>
        </p:nvSpPr>
        <p:spPr>
          <a:xfrm>
            <a:off x="75874" y="5980204"/>
            <a:ext cx="10733269" cy="552450"/>
          </a:xfrm>
          <a:prstGeom prst="rect">
            <a:avLst/>
          </a:prstGeom>
          <a:noFill/>
          <a:ln/>
        </p:spPr>
        <p:txBody>
          <a:bodyPr wrap="square" lIns="91440" tIns="45720" rIns="91440" bIns="45720" rtlCol="0" anchor="t">
            <a:spAutoFit/>
          </a:bodyPr>
          <a:lstStyle/>
          <a:p>
            <a:pPr>
              <a:lnSpc>
                <a:spcPct val="100000"/>
              </a:lnSpc>
            </a:pPr>
            <a:r>
              <a:rPr lang="en-US" sz="3600" b="1" dirty="0">
                <a:solidFill>
                  <a:srgbClr val="000000"/>
                </a:solidFill>
                <a:latin typeface="MiSans" pitchFamily="34" charset="0"/>
                <a:ea typeface="MiSans" pitchFamily="34" charset="-122"/>
                <a:cs typeface="MiSans" pitchFamily="34" charset="-120"/>
              </a:rPr>
              <a:t>Humans &amp; AI: Complementary Strengths</a:t>
            </a:r>
            <a:endParaRPr lang="en-US" sz="1600" dirty="0"/>
          </a:p>
        </p:txBody>
      </p:sp>
      <p:sp>
        <p:nvSpPr>
          <p:cNvPr id="4" name="Text 1"/>
          <p:cNvSpPr/>
          <p:nvPr/>
        </p:nvSpPr>
        <p:spPr>
          <a:xfrm>
            <a:off x="5536565" y="207010"/>
            <a:ext cx="4720590" cy="429617"/>
          </a:xfrm>
          <a:prstGeom prst="rect">
            <a:avLst/>
          </a:prstGeom>
          <a:noFill/>
          <a:ln/>
        </p:spPr>
        <p:txBody>
          <a:bodyPr wrap="square" lIns="91440" tIns="45720" rIns="91440" bIns="45720" rtlCol="0" anchor="ctr">
            <a:spAutoFit/>
          </a:bodyPr>
          <a:lstStyle/>
          <a:p>
            <a:pPr>
              <a:lnSpc>
                <a:spcPct val="100000"/>
              </a:lnSpc>
            </a:pPr>
            <a:r>
              <a:rPr lang="en-US" sz="2800" b="1" dirty="0">
                <a:solidFill>
                  <a:srgbClr val="FFFFFF"/>
                </a:solidFill>
                <a:latin typeface="MiSans" pitchFamily="34" charset="0"/>
                <a:ea typeface="MiSans" pitchFamily="34" charset="-122"/>
                <a:cs typeface="MiSans" pitchFamily="34" charset="-120"/>
              </a:rPr>
              <a:t>AI’s Domain</a:t>
            </a:r>
            <a:endParaRPr lang="en-US" sz="1600" dirty="0"/>
          </a:p>
        </p:txBody>
      </p:sp>
      <p:sp>
        <p:nvSpPr>
          <p:cNvPr id="5" name="Text 2"/>
          <p:cNvSpPr/>
          <p:nvPr/>
        </p:nvSpPr>
        <p:spPr>
          <a:xfrm>
            <a:off x="4902320" y="1031529"/>
            <a:ext cx="6722278" cy="1463080"/>
          </a:xfrm>
          <a:prstGeom prst="rect">
            <a:avLst/>
          </a:prstGeom>
          <a:noFill/>
          <a:ln/>
        </p:spPr>
        <p:txBody>
          <a:bodyPr wrap="square" lIns="91440" tIns="45720" rIns="91440" bIns="45720" rtlCol="0" anchor="t">
            <a:spAutoFit/>
          </a:bodyPr>
          <a:lstStyle/>
          <a:p>
            <a:pPr>
              <a:lnSpc>
                <a:spcPct val="150000"/>
              </a:lnSpc>
            </a:pPr>
            <a:r>
              <a:rPr lang="en-US" sz="1600" dirty="0">
                <a:solidFill>
                  <a:srgbClr val="FFFFFF"/>
                </a:solidFill>
                <a:latin typeface="MiSans" pitchFamily="34" charset="0"/>
                <a:ea typeface="MiSans" pitchFamily="34" charset="-122"/>
                <a:cs typeface="MiSans" pitchFamily="34" charset="-120"/>
              </a:rPr>
              <a:t>AI excels at structured, repetitive tasks, pattern recognition, and data processing. It can generate drafts, analyze trends, and provide insights quickly, making it an invaluable tool for efficiency and accuracy.</a:t>
            </a:r>
            <a:endParaRPr lang="en-US" sz="1600" dirty="0"/>
          </a:p>
        </p:txBody>
      </p:sp>
      <p:sp>
        <p:nvSpPr>
          <p:cNvPr id="6" name="Text 3"/>
          <p:cNvSpPr/>
          <p:nvPr/>
        </p:nvSpPr>
        <p:spPr>
          <a:xfrm>
            <a:off x="5536565" y="3463925"/>
            <a:ext cx="4720590" cy="639961"/>
          </a:xfrm>
          <a:prstGeom prst="rect">
            <a:avLst/>
          </a:prstGeom>
          <a:noFill/>
          <a:ln/>
        </p:spPr>
        <p:txBody>
          <a:bodyPr wrap="square" lIns="91440" tIns="45720" rIns="91440" bIns="45720" rtlCol="0" anchor="ctr">
            <a:spAutoFit/>
          </a:bodyPr>
          <a:lstStyle/>
          <a:p>
            <a:pPr>
              <a:lnSpc>
                <a:spcPct val="150000"/>
              </a:lnSpc>
            </a:pPr>
            <a:r>
              <a:rPr lang="en-US" sz="2800" b="1" dirty="0">
                <a:solidFill>
                  <a:srgbClr val="000000"/>
                </a:solidFill>
                <a:latin typeface="MiSans" pitchFamily="34" charset="0"/>
                <a:ea typeface="MiSans" pitchFamily="34" charset="-122"/>
                <a:cs typeface="MiSans" pitchFamily="34" charset="-120"/>
              </a:rPr>
              <a:t>Human Uniqueness</a:t>
            </a:r>
            <a:endParaRPr lang="en-US" sz="1600" dirty="0"/>
          </a:p>
        </p:txBody>
      </p:sp>
      <p:sp>
        <p:nvSpPr>
          <p:cNvPr id="7" name="Text 4"/>
          <p:cNvSpPr/>
          <p:nvPr/>
        </p:nvSpPr>
        <p:spPr>
          <a:xfrm>
            <a:off x="4902320" y="4188656"/>
            <a:ext cx="6722278" cy="1463080"/>
          </a:xfrm>
          <a:prstGeom prst="rect">
            <a:avLst/>
          </a:prstGeom>
          <a:noFill/>
          <a:ln/>
        </p:spPr>
        <p:txBody>
          <a:bodyPr wrap="square" lIns="91440" tIns="45720" rIns="91440" bIns="45720" rtlCol="0" anchor="t">
            <a:spAutoFit/>
          </a:bodyPr>
          <a:lstStyle/>
          <a:p>
            <a:pPr>
              <a:lnSpc>
                <a:spcPct val="150000"/>
              </a:lnSpc>
            </a:pPr>
            <a:r>
              <a:rPr lang="en-US" sz="1600" dirty="0">
                <a:solidFill>
                  <a:srgbClr val="000000"/>
                </a:solidFill>
                <a:latin typeface="MiSans" pitchFamily="34" charset="0"/>
                <a:ea typeface="MiSans" pitchFamily="34" charset="-122"/>
                <a:cs typeface="MiSans" pitchFamily="34" charset="-120"/>
              </a:rPr>
              <a:t>Humans bring judgment, empathy, creativity, and ethical reasoning to the table. These qualities are essential for complex decision-making, relationship building, and navigating ambiguous situations that AI cannot handle.</a:t>
            </a:r>
            <a:endParaRPr lang="en-US" sz="16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00-d2nf6118bjvh7rlj0060.jpeg"/>
          <p:cNvPicPr>
            <a:picLocks noChangeAspect="1"/>
          </p:cNvPicPr>
          <p:nvPr/>
        </p:nvPicPr>
        <p:blipFill>
          <a:blip r:embed="rId3"/>
          <a:srcRect/>
          <a:stretch/>
        </p:blipFill>
        <p:spPr>
          <a:xfrm>
            <a:off x="0" y="0"/>
            <a:ext cx="12201772" cy="6863497"/>
          </a:xfrm>
          <a:prstGeom prst="rect">
            <a:avLst/>
          </a:prstGeom>
        </p:spPr>
      </p:pic>
      <p:sp>
        <p:nvSpPr>
          <p:cNvPr id="3" name="Text 0"/>
          <p:cNvSpPr/>
          <p:nvPr/>
        </p:nvSpPr>
        <p:spPr>
          <a:xfrm>
            <a:off x="5680324" y="3429000"/>
            <a:ext cx="6003310" cy="552450"/>
          </a:xfrm>
          <a:prstGeom prst="rect">
            <a:avLst/>
          </a:prstGeom>
          <a:noFill/>
          <a:ln/>
        </p:spPr>
        <p:txBody>
          <a:bodyPr wrap="square" lIns="91440" tIns="45720" rIns="91440" bIns="45720" rtlCol="0" anchor="t">
            <a:spAutoFit/>
          </a:bodyPr>
          <a:lstStyle/>
          <a:p>
            <a:pPr>
              <a:lnSpc>
                <a:spcPct val="100000"/>
              </a:lnSpc>
            </a:pPr>
            <a:r>
              <a:rPr lang="en-US" sz="3600" b="1" dirty="0">
                <a:solidFill>
                  <a:srgbClr val="000000"/>
                </a:solidFill>
                <a:latin typeface="MiSans" pitchFamily="34" charset="0"/>
                <a:ea typeface="MiSans" pitchFamily="34" charset="-122"/>
                <a:cs typeface="MiSans" pitchFamily="34" charset="-120"/>
              </a:rPr>
              <a:t>Industry Snapshots</a:t>
            </a:r>
            <a:endParaRPr lang="en-US" sz="1600" dirty="0"/>
          </a:p>
        </p:txBody>
      </p:sp>
      <p:sp>
        <p:nvSpPr>
          <p:cNvPr id="4" name="Text 1"/>
          <p:cNvSpPr/>
          <p:nvPr/>
        </p:nvSpPr>
        <p:spPr>
          <a:xfrm>
            <a:off x="5680324" y="2117249"/>
            <a:ext cx="6762322" cy="1104900"/>
          </a:xfrm>
          <a:prstGeom prst="rect">
            <a:avLst/>
          </a:prstGeom>
          <a:noFill/>
          <a:ln/>
        </p:spPr>
        <p:txBody>
          <a:bodyPr wrap="square" lIns="91440" tIns="45720" rIns="91440" bIns="45720" rtlCol="0" anchor="t">
            <a:spAutoFit/>
          </a:bodyPr>
          <a:lstStyle/>
          <a:p>
            <a:pPr>
              <a:lnSpc>
                <a:spcPct val="100000"/>
              </a:lnSpc>
            </a:pPr>
            <a:r>
              <a:rPr lang="en-US" sz="7200" b="1" dirty="0">
                <a:solidFill>
                  <a:srgbClr val="000000"/>
                </a:solidFill>
                <a:latin typeface="MiSans" pitchFamily="34" charset="0"/>
                <a:ea typeface="MiSans" pitchFamily="34" charset="-122"/>
                <a:cs typeface="MiSans" pitchFamily="34" charset="-120"/>
              </a:rPr>
              <a:t>CHAPTER.02</a:t>
            </a:r>
            <a:endParaRPr lang="en-US" sz="1600" dirty="0"/>
          </a:p>
        </p:txBody>
      </p:sp>
      <p:sp>
        <p:nvSpPr>
          <p:cNvPr id="5" name="Shape 2"/>
          <p:cNvSpPr/>
          <p:nvPr/>
        </p:nvSpPr>
        <p:spPr>
          <a:xfrm>
            <a:off x="11396133" y="0"/>
            <a:ext cx="575002" cy="762000"/>
          </a:xfrm>
          <a:prstGeom prst="rect">
            <a:avLst/>
          </a:prstGeom>
          <a:solidFill>
            <a:srgbClr val="A20F11"/>
          </a:solidFill>
          <a:ln/>
        </p:spPr>
      </p:sp>
      <p:sp>
        <p:nvSpPr>
          <p:cNvPr id="6" name="Text 3"/>
          <p:cNvSpPr/>
          <p:nvPr/>
        </p:nvSpPr>
        <p:spPr>
          <a:xfrm>
            <a:off x="11396133" y="0"/>
            <a:ext cx="575002" cy="762000"/>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10-d2nf63h8bjvh7rlj00k0.png"/>
          <p:cNvPicPr>
            <a:picLocks noChangeAspect="1"/>
          </p:cNvPicPr>
          <p:nvPr/>
        </p:nvPicPr>
        <p:blipFill>
          <a:blip r:embed="rId3"/>
          <a:srcRect l="83" r="83"/>
          <a:stretch/>
        </p:blipFill>
        <p:spPr>
          <a:xfrm>
            <a:off x="0" y="6032"/>
            <a:ext cx="12206748" cy="6866255"/>
          </a:xfrm>
          <a:prstGeom prst="rect">
            <a:avLst/>
          </a:prstGeom>
        </p:spPr>
      </p:pic>
      <p:sp>
        <p:nvSpPr>
          <p:cNvPr id="3" name="Text 0"/>
          <p:cNvSpPr/>
          <p:nvPr/>
        </p:nvSpPr>
        <p:spPr>
          <a:xfrm>
            <a:off x="1915727" y="651639"/>
            <a:ext cx="8360546" cy="613767"/>
          </a:xfrm>
          <a:prstGeom prst="rect">
            <a:avLst/>
          </a:prstGeom>
          <a:noFill/>
          <a:ln/>
        </p:spPr>
        <p:txBody>
          <a:bodyPr wrap="square" lIns="91440" tIns="45720" rIns="91440" bIns="45720" rtlCol="0" anchor="t">
            <a:spAutoFit/>
          </a:bodyPr>
          <a:lstStyle/>
          <a:p>
            <a:pPr algn="ctr">
              <a:lnSpc>
                <a:spcPct val="100000"/>
              </a:lnSpc>
            </a:pPr>
            <a:r>
              <a:rPr lang="en-US" sz="4000" b="1" dirty="0">
                <a:solidFill>
                  <a:srgbClr val="000000"/>
                </a:solidFill>
                <a:latin typeface="MiSans" pitchFamily="34" charset="0"/>
                <a:ea typeface="MiSans" pitchFamily="34" charset="-122"/>
                <a:cs typeface="MiSans" pitchFamily="34" charset="-120"/>
              </a:rPr>
              <a:t>Admin &amp; Ops: Bottleneck Breakers</a:t>
            </a:r>
            <a:endParaRPr lang="en-US" sz="1600" dirty="0"/>
          </a:p>
        </p:txBody>
      </p:sp>
      <p:sp>
        <p:nvSpPr>
          <p:cNvPr id="4" name="Text 1"/>
          <p:cNvSpPr/>
          <p:nvPr/>
        </p:nvSpPr>
        <p:spPr>
          <a:xfrm>
            <a:off x="509954" y="2087008"/>
            <a:ext cx="2602523" cy="457200"/>
          </a:xfrm>
          <a:prstGeom prst="rect">
            <a:avLst/>
          </a:prstGeom>
          <a:noFill/>
          <a:ln/>
        </p:spPr>
        <p:txBody>
          <a:bodyPr wrap="square" lIns="91440" tIns="45720" rIns="91440" bIns="45720" rtlCol="0" anchor="ctr">
            <a:spAutoFit/>
          </a:bodyPr>
          <a:lstStyle/>
          <a:p>
            <a:pPr algn="ctr">
              <a:lnSpc>
                <a:spcPct val="150000"/>
              </a:lnSpc>
            </a:pPr>
            <a:r>
              <a:rPr lang="en-US" sz="2000" b="1" dirty="0">
                <a:solidFill>
                  <a:srgbClr val="FFFFFF"/>
                </a:solidFill>
                <a:latin typeface="MiSans" pitchFamily="34" charset="0"/>
                <a:ea typeface="MiSans" pitchFamily="34" charset="-122"/>
                <a:cs typeface="MiSans" pitchFamily="34" charset="-120"/>
              </a:rPr>
              <a:t>AI in Administration</a:t>
            </a:r>
            <a:endParaRPr lang="en-US" sz="1600" dirty="0"/>
          </a:p>
        </p:txBody>
      </p:sp>
      <p:sp>
        <p:nvSpPr>
          <p:cNvPr id="5" name="Text 2"/>
          <p:cNvSpPr/>
          <p:nvPr/>
        </p:nvSpPr>
        <p:spPr>
          <a:xfrm>
            <a:off x="537845" y="3218180"/>
            <a:ext cx="2496820" cy="2077442"/>
          </a:xfrm>
          <a:prstGeom prst="rect">
            <a:avLst/>
          </a:prstGeom>
          <a:noFill/>
          <a:ln/>
        </p:spPr>
        <p:txBody>
          <a:bodyPr wrap="square" lIns="91440" tIns="45720" rIns="91440" bIns="45720" rtlCol="0" anchor="t">
            <a:spAutoFit/>
          </a:bodyPr>
          <a:lstStyle/>
          <a:p>
            <a:pPr>
              <a:lnSpc>
                <a:spcPct val="100000"/>
              </a:lnSpc>
            </a:pPr>
            <a:r>
              <a:rPr lang="en-US" sz="1400" dirty="0">
                <a:solidFill>
                  <a:srgbClr val="FFFFFF"/>
                </a:solidFill>
                <a:latin typeface="MiSans" pitchFamily="34" charset="0"/>
                <a:ea typeface="MiSans" pitchFamily="34" charset="-122"/>
                <a:cs typeface="MiSans" pitchFamily="34" charset="-120"/>
              </a:rPr>
              <a:t>AI tools like Microsoft 365 Copilot automate email drafting, scheduling, and document summarization, reducing administrative burdens and freeing up time for more strategic tasks.</a:t>
            </a:r>
            <a:endParaRPr lang="en-US" sz="1600" dirty="0"/>
          </a:p>
        </p:txBody>
      </p:sp>
      <p:sp>
        <p:nvSpPr>
          <p:cNvPr id="6" name="Text 3"/>
          <p:cNvSpPr/>
          <p:nvPr/>
        </p:nvSpPr>
        <p:spPr>
          <a:xfrm>
            <a:off x="3458307" y="2087008"/>
            <a:ext cx="2602523" cy="914400"/>
          </a:xfrm>
          <a:prstGeom prst="rect">
            <a:avLst/>
          </a:prstGeom>
          <a:noFill/>
          <a:ln/>
        </p:spPr>
        <p:txBody>
          <a:bodyPr wrap="square" lIns="91440" tIns="45720" rIns="91440" bIns="45720" rtlCol="0" anchor="ctr">
            <a:spAutoFit/>
          </a:bodyPr>
          <a:lstStyle/>
          <a:p>
            <a:pPr algn="ctr">
              <a:lnSpc>
                <a:spcPct val="150000"/>
              </a:lnSpc>
            </a:pPr>
            <a:r>
              <a:rPr lang="en-US" sz="2000" b="1" dirty="0">
                <a:solidFill>
                  <a:srgbClr val="FFFFFF"/>
                </a:solidFill>
                <a:latin typeface="MiSans" pitchFamily="34" charset="0"/>
                <a:ea typeface="MiSans" pitchFamily="34" charset="-122"/>
                <a:cs typeface="MiSans" pitchFamily="34" charset="-120"/>
              </a:rPr>
              <a:t>Real-World Use Cases</a:t>
            </a:r>
            <a:endParaRPr lang="en-US" sz="1600" dirty="0"/>
          </a:p>
        </p:txBody>
      </p:sp>
      <p:sp>
        <p:nvSpPr>
          <p:cNvPr id="7" name="Text 4"/>
          <p:cNvSpPr/>
          <p:nvPr/>
        </p:nvSpPr>
        <p:spPr>
          <a:xfrm>
            <a:off x="3472180" y="3218180"/>
            <a:ext cx="2496820" cy="1814909"/>
          </a:xfrm>
          <a:prstGeom prst="rect">
            <a:avLst/>
          </a:prstGeom>
          <a:noFill/>
          <a:ln/>
        </p:spPr>
        <p:txBody>
          <a:bodyPr wrap="square" lIns="91440" tIns="45720" rIns="91440" bIns="45720" rtlCol="0" anchor="t">
            <a:spAutoFit/>
          </a:bodyPr>
          <a:lstStyle/>
          <a:p>
            <a:pPr>
              <a:lnSpc>
                <a:spcPct val="100000"/>
              </a:lnSpc>
            </a:pPr>
            <a:r>
              <a:rPr lang="en-US" sz="1400" dirty="0">
                <a:solidFill>
                  <a:srgbClr val="FFFFFF"/>
                </a:solidFill>
                <a:latin typeface="MiSans" pitchFamily="34" charset="0"/>
                <a:ea typeface="MiSans" pitchFamily="34" charset="-122"/>
                <a:cs typeface="MiSans" pitchFamily="34" charset="-120"/>
              </a:rPr>
              <a:t>Examples include auto-generated meeting notes, smart help desk triage, and inbox management. These applications streamline operations and improve overall efficiency.</a:t>
            </a:r>
            <a:endParaRPr lang="en-US" sz="1600" dirty="0"/>
          </a:p>
        </p:txBody>
      </p:sp>
      <p:sp>
        <p:nvSpPr>
          <p:cNvPr id="8" name="Text 5"/>
          <p:cNvSpPr/>
          <p:nvPr/>
        </p:nvSpPr>
        <p:spPr>
          <a:xfrm>
            <a:off x="6283571" y="2087008"/>
            <a:ext cx="2602523" cy="457200"/>
          </a:xfrm>
          <a:prstGeom prst="rect">
            <a:avLst/>
          </a:prstGeom>
          <a:noFill/>
          <a:ln/>
        </p:spPr>
        <p:txBody>
          <a:bodyPr wrap="square" lIns="91440" tIns="45720" rIns="91440" bIns="45720" rtlCol="0" anchor="ctr">
            <a:spAutoFit/>
          </a:bodyPr>
          <a:lstStyle/>
          <a:p>
            <a:pPr algn="ctr">
              <a:lnSpc>
                <a:spcPct val="150000"/>
              </a:lnSpc>
            </a:pPr>
            <a:r>
              <a:rPr lang="en-US" sz="2000" b="1" dirty="0">
                <a:solidFill>
                  <a:srgbClr val="FFFFFF"/>
                </a:solidFill>
                <a:latin typeface="MiSans" pitchFamily="34" charset="0"/>
                <a:ea typeface="MiSans" pitchFamily="34" charset="-122"/>
                <a:cs typeface="MiSans" pitchFamily="34" charset="-120"/>
              </a:rPr>
              <a:t>Tools of the Trade</a:t>
            </a:r>
            <a:endParaRPr lang="en-US" sz="1600" dirty="0"/>
          </a:p>
        </p:txBody>
      </p:sp>
      <p:sp>
        <p:nvSpPr>
          <p:cNvPr id="9" name="Text 6"/>
          <p:cNvSpPr/>
          <p:nvPr/>
        </p:nvSpPr>
        <p:spPr>
          <a:xfrm>
            <a:off x="6297930" y="3218180"/>
            <a:ext cx="2496820" cy="1814909"/>
          </a:xfrm>
          <a:prstGeom prst="rect">
            <a:avLst/>
          </a:prstGeom>
          <a:noFill/>
          <a:ln/>
        </p:spPr>
        <p:txBody>
          <a:bodyPr wrap="square" lIns="91440" tIns="45720" rIns="91440" bIns="45720" rtlCol="0" anchor="t">
            <a:spAutoFit/>
          </a:bodyPr>
          <a:lstStyle/>
          <a:p>
            <a:pPr>
              <a:lnSpc>
                <a:spcPct val="100000"/>
              </a:lnSpc>
            </a:pPr>
            <a:r>
              <a:rPr lang="en-US" sz="1400" dirty="0">
                <a:solidFill>
                  <a:srgbClr val="FFFFFF"/>
                </a:solidFill>
                <a:latin typeface="MiSans" pitchFamily="34" charset="0"/>
                <a:ea typeface="MiSans" pitchFamily="34" charset="-122"/>
                <a:cs typeface="MiSans" pitchFamily="34" charset="-120"/>
              </a:rPr>
              <a:t>Popular tools such as Google Duet AI and Zendesk AI are designed to enhance administrative workflows, making routine tasks faster and more accurate.</a:t>
            </a:r>
            <a:endParaRPr lang="en-US" sz="1600" dirty="0"/>
          </a:p>
        </p:txBody>
      </p:sp>
      <p:sp>
        <p:nvSpPr>
          <p:cNvPr id="10" name="Text 7"/>
          <p:cNvSpPr/>
          <p:nvPr/>
        </p:nvSpPr>
        <p:spPr>
          <a:xfrm>
            <a:off x="9139650" y="2087008"/>
            <a:ext cx="2602523" cy="914400"/>
          </a:xfrm>
          <a:prstGeom prst="rect">
            <a:avLst/>
          </a:prstGeom>
          <a:noFill/>
          <a:ln/>
        </p:spPr>
        <p:txBody>
          <a:bodyPr wrap="square" lIns="91440" tIns="45720" rIns="91440" bIns="45720" rtlCol="0" anchor="ctr">
            <a:spAutoFit/>
          </a:bodyPr>
          <a:lstStyle/>
          <a:p>
            <a:pPr algn="ctr">
              <a:lnSpc>
                <a:spcPct val="150000"/>
              </a:lnSpc>
            </a:pPr>
            <a:r>
              <a:rPr lang="en-US" sz="2000" b="1" dirty="0">
                <a:solidFill>
                  <a:srgbClr val="FFFFFF"/>
                </a:solidFill>
                <a:latin typeface="MiSans" pitchFamily="34" charset="0"/>
                <a:ea typeface="MiSans" pitchFamily="34" charset="-122"/>
                <a:cs typeface="MiSans" pitchFamily="34" charset="-120"/>
              </a:rPr>
              <a:t>Human Role Evolution</a:t>
            </a:r>
            <a:endParaRPr lang="en-US" sz="1600" dirty="0"/>
          </a:p>
        </p:txBody>
      </p:sp>
      <p:sp>
        <p:nvSpPr>
          <p:cNvPr id="11" name="Text 8"/>
          <p:cNvSpPr/>
          <p:nvPr/>
        </p:nvSpPr>
        <p:spPr>
          <a:xfrm>
            <a:off x="9153525" y="3218180"/>
            <a:ext cx="2496820" cy="1814909"/>
          </a:xfrm>
          <a:prstGeom prst="rect">
            <a:avLst/>
          </a:prstGeom>
          <a:noFill/>
          <a:ln/>
        </p:spPr>
        <p:txBody>
          <a:bodyPr wrap="square" lIns="91440" tIns="45720" rIns="91440" bIns="45720" rtlCol="0" anchor="t">
            <a:spAutoFit/>
          </a:bodyPr>
          <a:lstStyle/>
          <a:p>
            <a:pPr>
              <a:lnSpc>
                <a:spcPct val="100000"/>
              </a:lnSpc>
            </a:pPr>
            <a:r>
              <a:rPr lang="en-US" sz="1400" dirty="0">
                <a:solidFill>
                  <a:srgbClr val="FFFFFF"/>
                </a:solidFill>
                <a:latin typeface="MiSans" pitchFamily="34" charset="0"/>
                <a:ea typeface="MiSans" pitchFamily="34" charset="-122"/>
                <a:cs typeface="MiSans" pitchFamily="34" charset="-120"/>
              </a:rPr>
              <a:t>Humans retain oversight, handle escalations, and maintain relationships. Their role shifts from executing repetitive tasks to managing quality and strategic decision-making.</a:t>
            </a:r>
            <a:endParaRPr lang="en-US" sz="160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02-d2nf61h8bjvh7rlj00cg.jpeg"/>
          <p:cNvPicPr>
            <a:picLocks noChangeAspect="1"/>
          </p:cNvPicPr>
          <p:nvPr/>
        </p:nvPicPr>
        <p:blipFill>
          <a:blip r:embed="rId3"/>
          <a:srcRect l="83" r="83"/>
          <a:stretch/>
        </p:blipFill>
        <p:spPr>
          <a:xfrm>
            <a:off x="0" y="-9891"/>
            <a:ext cx="12206748" cy="6877781"/>
          </a:xfrm>
          <a:prstGeom prst="rect">
            <a:avLst/>
          </a:prstGeom>
        </p:spPr>
      </p:pic>
      <p:sp>
        <p:nvSpPr>
          <p:cNvPr id="3" name="Text 0"/>
          <p:cNvSpPr/>
          <p:nvPr/>
        </p:nvSpPr>
        <p:spPr>
          <a:xfrm>
            <a:off x="1584325" y="318770"/>
            <a:ext cx="9037955" cy="552450"/>
          </a:xfrm>
          <a:prstGeom prst="rect">
            <a:avLst/>
          </a:prstGeom>
          <a:noFill/>
          <a:ln/>
        </p:spPr>
        <p:txBody>
          <a:bodyPr wrap="square" lIns="91440" tIns="45720" rIns="91440" bIns="45720" rtlCol="0" anchor="t">
            <a:spAutoFit/>
          </a:bodyPr>
          <a:lstStyle/>
          <a:p>
            <a:pPr algn="ctr">
              <a:lnSpc>
                <a:spcPct val="100000"/>
              </a:lnSpc>
            </a:pPr>
            <a:r>
              <a:rPr lang="en-US" sz="3600" b="1" dirty="0">
                <a:solidFill>
                  <a:srgbClr val="000000"/>
                </a:solidFill>
                <a:latin typeface="MiSans" pitchFamily="34" charset="0"/>
                <a:ea typeface="MiSans" pitchFamily="34" charset="-122"/>
                <a:cs typeface="MiSans" pitchFamily="34" charset="-120"/>
              </a:rPr>
              <a:t>Marketing &amp; Sales: Creative Acceleration</a:t>
            </a:r>
            <a:endParaRPr lang="en-US" sz="1600" dirty="0"/>
          </a:p>
        </p:txBody>
      </p:sp>
      <p:pic>
        <p:nvPicPr>
          <p:cNvPr id="4" name="Image 1" descr="https://kimi-img.moonshot.cn/pub/slides/slides_tmpl/image/25-08-27-19:59:01-d2nf6198bjvh7rlj00bg.jpg"/>
          <p:cNvPicPr>
            <a:picLocks noChangeAspect="1"/>
          </p:cNvPicPr>
          <p:nvPr/>
        </p:nvPicPr>
        <p:blipFill>
          <a:blip r:embed="rId4"/>
          <a:stretch>
            <a:fillRect/>
          </a:stretch>
        </p:blipFill>
        <p:spPr>
          <a:xfrm>
            <a:off x="0" y="-10160"/>
            <a:ext cx="1200150" cy="6887845"/>
          </a:xfrm>
          <a:prstGeom prst="rect">
            <a:avLst/>
          </a:prstGeom>
        </p:spPr>
      </p:pic>
      <p:pic>
        <p:nvPicPr>
          <p:cNvPr id="5" name="Image 2" descr="https://kimi-img.moonshot.cn/pub/slides/slides_tmpl/image/25-08-27-19:59:01-d2nf6198bjvh7rlj00bg.jpg"/>
          <p:cNvPicPr>
            <a:picLocks noChangeAspect="1"/>
          </p:cNvPicPr>
          <p:nvPr/>
        </p:nvPicPr>
        <p:blipFill>
          <a:blip r:embed="rId4"/>
          <a:stretch>
            <a:fillRect/>
          </a:stretch>
        </p:blipFill>
        <p:spPr>
          <a:xfrm>
            <a:off x="10297795" y="185420"/>
            <a:ext cx="1908810" cy="318770"/>
          </a:xfrm>
          <a:prstGeom prst="rect">
            <a:avLst/>
          </a:prstGeom>
        </p:spPr>
      </p:pic>
      <p:sp>
        <p:nvSpPr>
          <p:cNvPr id="6" name="Text 1"/>
          <p:cNvSpPr/>
          <p:nvPr/>
        </p:nvSpPr>
        <p:spPr>
          <a:xfrm>
            <a:off x="2527935" y="1985010"/>
            <a:ext cx="33528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AI in Marketing</a:t>
            </a:r>
            <a:endParaRPr lang="en-US" sz="1600" dirty="0"/>
          </a:p>
        </p:txBody>
      </p:sp>
      <p:sp>
        <p:nvSpPr>
          <p:cNvPr id="7" name="Text 2"/>
          <p:cNvSpPr/>
          <p:nvPr/>
        </p:nvSpPr>
        <p:spPr>
          <a:xfrm>
            <a:off x="2585085" y="2733040"/>
            <a:ext cx="3110865" cy="1920081"/>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AI platforms like ChatGPT and Midjourney generate creative content, including ads, scripts, and visual assets, enabling rapid A/B testing and personalized campaigns at scale.</a:t>
            </a:r>
            <a:endParaRPr lang="en-US" sz="1600" dirty="0"/>
          </a:p>
        </p:txBody>
      </p:sp>
      <p:sp>
        <p:nvSpPr>
          <p:cNvPr id="8" name="Text 3"/>
          <p:cNvSpPr/>
          <p:nvPr/>
        </p:nvSpPr>
        <p:spPr>
          <a:xfrm>
            <a:off x="6893560" y="1985010"/>
            <a:ext cx="33528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Human Creative Oversight</a:t>
            </a:r>
            <a:endParaRPr lang="en-US" sz="1600" dirty="0"/>
          </a:p>
        </p:txBody>
      </p:sp>
      <p:sp>
        <p:nvSpPr>
          <p:cNvPr id="9" name="Text 4"/>
          <p:cNvSpPr/>
          <p:nvPr/>
        </p:nvSpPr>
        <p:spPr>
          <a:xfrm>
            <a:off x="6950075" y="2733040"/>
            <a:ext cx="3110865" cy="1600002"/>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Humans focus on strategic creative direction, ensuring brand consistency, and making ethical decisions about content delivery and audience targeting.</a:t>
            </a:r>
            <a:endParaRPr lang="en-US" sz="1600"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14-d2nf64h8bjvh7rlj00ng.png"/>
          <p:cNvPicPr>
            <a:picLocks noChangeAspect="1"/>
          </p:cNvPicPr>
          <p:nvPr/>
        </p:nvPicPr>
        <p:blipFill>
          <a:blip r:embed="rId3"/>
          <a:srcRect l="83" r="83"/>
          <a:stretch/>
        </p:blipFill>
        <p:spPr>
          <a:xfrm>
            <a:off x="0" y="-4128"/>
            <a:ext cx="12206748" cy="6866255"/>
          </a:xfrm>
          <a:prstGeom prst="rect">
            <a:avLst/>
          </a:prstGeom>
        </p:spPr>
      </p:pic>
      <p:sp>
        <p:nvSpPr>
          <p:cNvPr id="3" name="Text 0"/>
          <p:cNvSpPr/>
          <p:nvPr/>
        </p:nvSpPr>
        <p:spPr>
          <a:xfrm>
            <a:off x="2734861" y="6060906"/>
            <a:ext cx="6722278" cy="1291034"/>
          </a:xfrm>
          <a:prstGeom prst="rect">
            <a:avLst/>
          </a:prstGeom>
          <a:noFill/>
          <a:ln/>
        </p:spPr>
        <p:txBody>
          <a:bodyPr wrap="square" lIns="91440" tIns="45720" rIns="91440" bIns="45720" rtlCol="0" anchor="t">
            <a:spAutoFit/>
          </a:bodyPr>
          <a:lstStyle/>
          <a:p>
            <a:pPr algn="ctr">
              <a:lnSpc>
                <a:spcPct val="100000"/>
              </a:lnSpc>
            </a:pPr>
            <a:r>
              <a:rPr lang="en-US" sz="4000" b="1" dirty="0">
                <a:solidFill>
                  <a:srgbClr val="FFFFFF"/>
                </a:solidFill>
                <a:latin typeface="MiSans" pitchFamily="34" charset="0"/>
                <a:ea typeface="MiSans" pitchFamily="34" charset="-122"/>
                <a:cs typeface="MiSans" pitchFamily="34" charset="-120"/>
              </a:rPr>
              <a:t>Manufacturing &amp; Logistics: Predictive Precision</a:t>
            </a:r>
            <a:endParaRPr lang="en-US" sz="1600" dirty="0"/>
          </a:p>
        </p:txBody>
      </p:sp>
      <p:sp>
        <p:nvSpPr>
          <p:cNvPr id="4" name="Text 1"/>
          <p:cNvSpPr/>
          <p:nvPr/>
        </p:nvSpPr>
        <p:spPr>
          <a:xfrm>
            <a:off x="439733" y="3297754"/>
            <a:ext cx="3772025" cy="457200"/>
          </a:xfrm>
          <a:prstGeom prst="rect">
            <a:avLst/>
          </a:prstGeom>
          <a:noFill/>
          <a:ln/>
        </p:spPr>
        <p:txBody>
          <a:bodyPr wrap="square" lIns="91440" tIns="45720" rIns="91440" bIns="45720" rtlCol="0" anchor="ctr">
            <a:spAutoFit/>
          </a:bodyPr>
          <a:lstStyle/>
          <a:p>
            <a:pPr algn="ctr">
              <a:lnSpc>
                <a:spcPct val="150000"/>
              </a:lnSpc>
            </a:pPr>
            <a:r>
              <a:rPr lang="en-US" sz="2000" b="1" dirty="0">
                <a:solidFill>
                  <a:srgbClr val="000000"/>
                </a:solidFill>
                <a:latin typeface="MiSans" pitchFamily="34" charset="0"/>
                <a:ea typeface="MiSans" pitchFamily="34" charset="-122"/>
                <a:cs typeface="MiSans" pitchFamily="34" charset="-120"/>
              </a:rPr>
              <a:t>AI in Manufacturing</a:t>
            </a:r>
            <a:endParaRPr lang="en-US" sz="1600" dirty="0"/>
          </a:p>
        </p:txBody>
      </p:sp>
      <p:sp>
        <p:nvSpPr>
          <p:cNvPr id="5" name="Text 2"/>
          <p:cNvSpPr/>
          <p:nvPr/>
        </p:nvSpPr>
        <p:spPr>
          <a:xfrm>
            <a:off x="524704" y="3866745"/>
            <a:ext cx="3555990" cy="1290042"/>
          </a:xfrm>
          <a:prstGeom prst="rect">
            <a:avLst/>
          </a:prstGeom>
          <a:noFill/>
          <a:ln/>
        </p:spPr>
        <p:txBody>
          <a:bodyPr wrap="square" lIns="91440" tIns="45720" rIns="91440" bIns="45720" rtlCol="0" anchor="t">
            <a:spAutoFit/>
          </a:bodyPr>
          <a:lstStyle/>
          <a:p>
            <a:pPr>
              <a:lnSpc>
                <a:spcPct val="100000"/>
              </a:lnSpc>
            </a:pPr>
            <a:r>
              <a:rPr lang="en-US" sz="1400" dirty="0">
                <a:solidFill>
                  <a:srgbClr val="000000"/>
                </a:solidFill>
                <a:latin typeface="MiSans" pitchFamily="34" charset="0"/>
                <a:ea typeface="MiSans" pitchFamily="34" charset="-122"/>
                <a:cs typeface="MiSans" pitchFamily="34" charset="-120"/>
              </a:rPr>
              <a:t>AI-driven predictive maintenance and computer vision for quality control reduce downtime and improve precision. Tools like UiPath and NVIDIA Vision AI enhance operational efficiency.</a:t>
            </a:r>
            <a:endParaRPr lang="en-US" sz="1600" dirty="0"/>
          </a:p>
        </p:txBody>
      </p:sp>
      <p:sp>
        <p:nvSpPr>
          <p:cNvPr id="6" name="Text 3"/>
          <p:cNvSpPr/>
          <p:nvPr/>
        </p:nvSpPr>
        <p:spPr>
          <a:xfrm>
            <a:off x="4278850" y="3293903"/>
            <a:ext cx="3772025" cy="457200"/>
          </a:xfrm>
          <a:prstGeom prst="rect">
            <a:avLst/>
          </a:prstGeom>
          <a:noFill/>
          <a:ln/>
        </p:spPr>
        <p:txBody>
          <a:bodyPr wrap="square" lIns="91440" tIns="45720" rIns="91440" bIns="45720" rtlCol="0" anchor="ctr">
            <a:spAutoFit/>
          </a:bodyPr>
          <a:lstStyle/>
          <a:p>
            <a:pPr algn="ctr">
              <a:lnSpc>
                <a:spcPct val="150000"/>
              </a:lnSpc>
            </a:pPr>
            <a:r>
              <a:rPr lang="en-US" sz="2000" b="1" dirty="0">
                <a:solidFill>
                  <a:srgbClr val="000000"/>
                </a:solidFill>
                <a:latin typeface="MiSans" pitchFamily="34" charset="0"/>
                <a:ea typeface="MiSans" pitchFamily="34" charset="-122"/>
                <a:cs typeface="MiSans" pitchFamily="34" charset="-120"/>
              </a:rPr>
              <a:t>Logistics Optimization</a:t>
            </a:r>
            <a:endParaRPr lang="en-US" sz="1600" dirty="0"/>
          </a:p>
        </p:txBody>
      </p:sp>
      <p:sp>
        <p:nvSpPr>
          <p:cNvPr id="7" name="Text 4"/>
          <p:cNvSpPr/>
          <p:nvPr/>
        </p:nvSpPr>
        <p:spPr>
          <a:xfrm>
            <a:off x="4389363" y="3866745"/>
            <a:ext cx="3555990" cy="1027509"/>
          </a:xfrm>
          <a:prstGeom prst="rect">
            <a:avLst/>
          </a:prstGeom>
          <a:noFill/>
          <a:ln/>
        </p:spPr>
        <p:txBody>
          <a:bodyPr wrap="square" lIns="91440" tIns="45720" rIns="91440" bIns="45720" rtlCol="0" anchor="t">
            <a:spAutoFit/>
          </a:bodyPr>
          <a:lstStyle/>
          <a:p>
            <a:pPr>
              <a:lnSpc>
                <a:spcPct val="100000"/>
              </a:lnSpc>
            </a:pPr>
            <a:r>
              <a:rPr lang="en-US" sz="1400" dirty="0">
                <a:solidFill>
                  <a:srgbClr val="000000"/>
                </a:solidFill>
                <a:latin typeface="MiSans" pitchFamily="34" charset="0"/>
                <a:ea typeface="MiSans" pitchFamily="34" charset="-122"/>
                <a:cs typeface="MiSans" pitchFamily="34" charset="-120"/>
              </a:rPr>
              <a:t>AI algorithms optimize supply chain management, inventory forecasting, and route planning, ensuring real-time adjustments and cost savings.</a:t>
            </a:r>
            <a:endParaRPr lang="en-US" sz="1600" dirty="0"/>
          </a:p>
        </p:txBody>
      </p:sp>
      <p:sp>
        <p:nvSpPr>
          <p:cNvPr id="8" name="Text 5"/>
          <p:cNvSpPr/>
          <p:nvPr/>
        </p:nvSpPr>
        <p:spPr>
          <a:xfrm>
            <a:off x="8069780" y="3293831"/>
            <a:ext cx="3772025" cy="457200"/>
          </a:xfrm>
          <a:prstGeom prst="rect">
            <a:avLst/>
          </a:prstGeom>
          <a:noFill/>
          <a:ln/>
        </p:spPr>
        <p:txBody>
          <a:bodyPr wrap="square" lIns="91440" tIns="45720" rIns="91440" bIns="45720" rtlCol="0" anchor="ctr">
            <a:spAutoFit/>
          </a:bodyPr>
          <a:lstStyle/>
          <a:p>
            <a:pPr algn="ctr">
              <a:lnSpc>
                <a:spcPct val="150000"/>
              </a:lnSpc>
            </a:pPr>
            <a:r>
              <a:rPr lang="en-US" sz="2000" b="1" dirty="0">
                <a:solidFill>
                  <a:srgbClr val="000000"/>
                </a:solidFill>
                <a:latin typeface="MiSans" pitchFamily="34" charset="0"/>
                <a:ea typeface="MiSans" pitchFamily="34" charset="-122"/>
                <a:cs typeface="MiSans" pitchFamily="34" charset="-120"/>
              </a:rPr>
              <a:t>Human Oversight</a:t>
            </a:r>
            <a:endParaRPr lang="en-US" sz="1600" dirty="0"/>
          </a:p>
        </p:txBody>
      </p:sp>
      <p:sp>
        <p:nvSpPr>
          <p:cNvPr id="9" name="Text 6"/>
          <p:cNvSpPr/>
          <p:nvPr/>
        </p:nvSpPr>
        <p:spPr>
          <a:xfrm>
            <a:off x="8249032" y="3866745"/>
            <a:ext cx="3555990" cy="1290042"/>
          </a:xfrm>
          <a:prstGeom prst="rect">
            <a:avLst/>
          </a:prstGeom>
          <a:noFill/>
          <a:ln/>
        </p:spPr>
        <p:txBody>
          <a:bodyPr wrap="square" lIns="91440" tIns="45720" rIns="91440" bIns="45720" rtlCol="0" anchor="t">
            <a:spAutoFit/>
          </a:bodyPr>
          <a:lstStyle/>
          <a:p>
            <a:pPr>
              <a:lnSpc>
                <a:spcPct val="100000"/>
              </a:lnSpc>
            </a:pPr>
            <a:r>
              <a:rPr lang="en-US" sz="1400" dirty="0">
                <a:solidFill>
                  <a:srgbClr val="000000"/>
                </a:solidFill>
                <a:latin typeface="MiSans" pitchFamily="34" charset="0"/>
                <a:ea typeface="MiSans" pitchFamily="34" charset="-122"/>
                <a:cs typeface="MiSans" pitchFamily="34" charset="-120"/>
              </a:rPr>
              <a:t>Humans manage uncertainty, troubleshoot issues, and ensure safety and compliance, maintaining a critical balance between automation and human intervention.</a:t>
            </a:r>
            <a:endParaRPr lang="en-US" sz="1600" dirty="0"/>
          </a:p>
        </p:txBody>
      </p:sp>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1319</Words>
  <Application>Microsoft Office PowerPoint</Application>
  <PresentationFormat>Widescreen</PresentationFormat>
  <Paragraphs>139</Paragraphs>
  <Slides>24</Slides>
  <Notes>24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MiSans</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AI-Proof Your Career: Thrive Tomorrow</dc:title>
  <dc:subject>AI-Proof Your Career: Thrive Tomorrow</dc:subject>
  <dc:creator>Kimi</dc:creator>
  <cp:lastModifiedBy>Sean</cp:lastModifiedBy>
  <cp:revision>2</cp:revision>
  <dcterms:created xsi:type="dcterms:W3CDTF">2025-12-02T23:08:09Z</dcterms:created>
  <dcterms:modified xsi:type="dcterms:W3CDTF">2025-12-02T23:09:15Z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{"Label":"AI-Proof Your Career: Thrive Tomorrow","ContentProducer":"001191110108MACG2KBH8F10000","ProduceID":"d4nn14vaa0v0r8jgb920","ReservedCode1":"","ContentPropagator":"001191110108MACG2KBH8F20000","PropagateID":"d4nn14vaa0v0r8jgb920","ReservedCode2":""}</vt:lpwstr>
  </property>
</Properties>
</file>